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90" r:id="rId2"/>
    <p:sldId id="2138" r:id="rId3"/>
    <p:sldId id="2137" r:id="rId4"/>
    <p:sldId id="2153" r:id="rId5"/>
    <p:sldId id="2148" r:id="rId6"/>
    <p:sldId id="2149" r:id="rId7"/>
    <p:sldId id="2150" r:id="rId8"/>
    <p:sldId id="2145" r:id="rId9"/>
    <p:sldId id="2147" r:id="rId10"/>
    <p:sldId id="2152" r:id="rId11"/>
    <p:sldId id="2157" r:id="rId12"/>
    <p:sldId id="2156" r:id="rId13"/>
    <p:sldId id="2132" r:id="rId14"/>
    <p:sldId id="215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a Manachi" initials="MM" lastIdx="1" clrIdx="0">
    <p:extLst>
      <p:ext uri="{19B8F6BF-5375-455C-9EA6-DF929625EA0E}">
        <p15:presenceInfo xmlns:p15="http://schemas.microsoft.com/office/powerpoint/2012/main" userId="d9dbcda87d843e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5070" autoAdjust="0"/>
  </p:normalViewPr>
  <p:slideViewPr>
    <p:cSldViewPr snapToGrid="0">
      <p:cViewPr varScale="1">
        <p:scale>
          <a:sx n="78" d="100"/>
          <a:sy n="78" d="100"/>
        </p:scale>
        <p:origin x="557" y="43"/>
      </p:cViewPr>
      <p:guideLst/>
    </p:cSldViewPr>
  </p:slideViewPr>
  <p:notesTextViewPr>
    <p:cViewPr>
      <p:scale>
        <a:sx n="1" d="1"/>
        <a:sy n="1" d="1"/>
      </p:scale>
      <p:origin x="0" y="0"/>
    </p:cViewPr>
  </p:notesTextViewPr>
  <p:sorterViewPr>
    <p:cViewPr varScale="1">
      <p:scale>
        <a:sx n="1" d="1"/>
        <a:sy n="1" d="1"/>
      </p:scale>
      <p:origin x="0" y="-187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203D0-924E-4804-8641-BE025EB3BE9D}" type="datetimeFigureOut">
              <a:rPr lang="en-GB" smtClean="0"/>
              <a:t>05/12/2025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3321F-8136-4449-BC2E-CF79D22190EF}" type="slidenum">
              <a:rPr lang="en-GB" smtClean="0"/>
              <a:t>‹#›</a:t>
            </a:fld>
            <a:endParaRPr lang="en-GB"/>
          </a:p>
        </p:txBody>
      </p:sp>
    </p:spTree>
    <p:extLst>
      <p:ext uri="{BB962C8B-B14F-4D97-AF65-F5344CB8AC3E}">
        <p14:creationId xmlns:p14="http://schemas.microsoft.com/office/powerpoint/2010/main" val="414645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eClinicalMedicine</a:t>
            </a:r>
            <a:r>
              <a:rPr lang="en-GB" dirty="0"/>
              <a:t>. 2025 May 31;84:103088. </a:t>
            </a:r>
            <a:r>
              <a:rPr lang="en-GB" dirty="0" err="1"/>
              <a:t>doi</a:t>
            </a:r>
            <a:r>
              <a:rPr lang="en-GB" dirty="0"/>
              <a:t>: 10.1016/j.eclinm.2025.103088</a:t>
            </a:r>
          </a:p>
        </p:txBody>
      </p:sp>
      <p:sp>
        <p:nvSpPr>
          <p:cNvPr id="4" name="Slide Number Placeholder 3"/>
          <p:cNvSpPr>
            <a:spLocks noGrp="1"/>
          </p:cNvSpPr>
          <p:nvPr>
            <p:ph type="sldNum" sz="quarter" idx="5"/>
          </p:nvPr>
        </p:nvSpPr>
        <p:spPr/>
        <p:txBody>
          <a:bodyPr/>
          <a:lstStyle/>
          <a:p>
            <a:fld id="{0E73321F-8136-4449-BC2E-CF79D22190EF}" type="slidenum">
              <a:rPr lang="en-GB" smtClean="0"/>
              <a:t>2</a:t>
            </a:fld>
            <a:endParaRPr lang="en-GB"/>
          </a:p>
        </p:txBody>
      </p:sp>
    </p:spTree>
    <p:extLst>
      <p:ext uri="{BB962C8B-B14F-4D97-AF65-F5344CB8AC3E}">
        <p14:creationId xmlns:p14="http://schemas.microsoft.com/office/powerpoint/2010/main" val="410755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About 69% of uterine cancers are diagnosed when the cancer is in an early stage. This is largely because abnormal vaginal bleeding is an early symptom</a:t>
            </a:r>
          </a:p>
          <a:p>
            <a:r>
              <a:rPr lang="en-GB" dirty="0"/>
              <a:t>The World Health Organization (WHO) has reported that endometrial (uterine) cancer is the sixth most common cancer in women globally. In 2022, there were 420,368 new cases worldwide, with the highest numbers in China, the US, and Russia. The incidence is higher in developed countries but is projected to increase significantly worldwide by 2040</a:t>
            </a:r>
          </a:p>
        </p:txBody>
      </p:sp>
      <p:sp>
        <p:nvSpPr>
          <p:cNvPr id="4" name="Slide Number Placeholder 3"/>
          <p:cNvSpPr>
            <a:spLocks noGrp="1"/>
          </p:cNvSpPr>
          <p:nvPr>
            <p:ph type="sldNum" sz="quarter" idx="5"/>
          </p:nvPr>
        </p:nvSpPr>
        <p:spPr/>
        <p:txBody>
          <a:bodyPr/>
          <a:lstStyle/>
          <a:p>
            <a:fld id="{0E73321F-8136-4449-BC2E-CF79D22190EF}" type="slidenum">
              <a:rPr lang="en-GB" smtClean="0"/>
              <a:t>3</a:t>
            </a:fld>
            <a:endParaRPr lang="en-GB"/>
          </a:p>
        </p:txBody>
      </p:sp>
    </p:spTree>
    <p:extLst>
      <p:ext uri="{BB962C8B-B14F-4D97-AF65-F5344CB8AC3E}">
        <p14:creationId xmlns:p14="http://schemas.microsoft.com/office/powerpoint/2010/main" val="179151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781F-2DA9-360D-0D49-0140DC83A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2615D-2649-F65D-F67F-57B1AF1C4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B49EA-4ECD-A889-D3EA-7DFA3C9734CB}"/>
              </a:ext>
            </a:extLst>
          </p:cNvPr>
          <p:cNvSpPr>
            <a:spLocks noGrp="1"/>
          </p:cNvSpPr>
          <p:nvPr>
            <p:ph type="body" idx="1"/>
          </p:nvPr>
        </p:nvSpPr>
        <p:spPr/>
        <p:txBody>
          <a:bodyPr/>
          <a:lstStyle/>
          <a:p>
            <a:r>
              <a:rPr lang="en-GB" dirty="0"/>
              <a:t>e</a:t>
            </a:r>
          </a:p>
          <a:p>
            <a:r>
              <a:rPr lang="en-GB" dirty="0"/>
              <a:t>Per independent radiology review.</a:t>
            </a:r>
          </a:p>
          <a:p>
            <a:endParaRPr lang="en-GB" dirty="0"/>
          </a:p>
          <a:p>
            <a:r>
              <a:rPr lang="en-GB" dirty="0"/>
              <a:t>f</a:t>
            </a:r>
          </a:p>
          <a:p>
            <a:r>
              <a:rPr lang="en-GB" dirty="0"/>
              <a:t>Response: Best objective response as confirmed CR or PR.</a:t>
            </a:r>
          </a:p>
          <a:p>
            <a:endParaRPr lang="en-GB" dirty="0"/>
          </a:p>
          <a:p>
            <a:r>
              <a:rPr lang="en-GB" dirty="0"/>
              <a:t>g</a:t>
            </a:r>
          </a:p>
          <a:p>
            <a:r>
              <a:rPr lang="en-GB" dirty="0"/>
              <a:t>Based on Miettinen and Nurminen method stratified by ECOG PS, geographic region, and history of pelvic radiation.</a:t>
            </a:r>
          </a:p>
          <a:p>
            <a:endParaRPr lang="en-GB" dirty="0"/>
          </a:p>
          <a:p>
            <a:r>
              <a:rPr lang="en-GB" dirty="0"/>
              <a:t>CR = complete response; PR = partial response.</a:t>
            </a:r>
          </a:p>
        </p:txBody>
      </p:sp>
      <p:sp>
        <p:nvSpPr>
          <p:cNvPr id="4" name="Slide Number Placeholder 3">
            <a:extLst>
              <a:ext uri="{FF2B5EF4-FFF2-40B4-BE49-F238E27FC236}">
                <a16:creationId xmlns:a16="http://schemas.microsoft.com/office/drawing/2014/main" id="{23CD2C82-6890-10BE-A9EB-CE622CA5C980}"/>
              </a:ext>
            </a:extLst>
          </p:cNvPr>
          <p:cNvSpPr>
            <a:spLocks noGrp="1"/>
          </p:cNvSpPr>
          <p:nvPr>
            <p:ph type="sldNum" sz="quarter" idx="5"/>
          </p:nvPr>
        </p:nvSpPr>
        <p:spPr/>
        <p:txBody>
          <a:bodyPr/>
          <a:lstStyle/>
          <a:p>
            <a:fld id="{0E73321F-8136-4449-BC2E-CF79D22190EF}" type="slidenum">
              <a:rPr lang="en-GB" smtClean="0"/>
              <a:t>13</a:t>
            </a:fld>
            <a:endParaRPr lang="en-GB"/>
          </a:p>
        </p:txBody>
      </p:sp>
    </p:spTree>
    <p:extLst>
      <p:ext uri="{BB962C8B-B14F-4D97-AF65-F5344CB8AC3E}">
        <p14:creationId xmlns:p14="http://schemas.microsoft.com/office/powerpoint/2010/main" val="3793608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12/5/2025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1124860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84127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20206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urpose statement">
  <p:cSld name="Purpose statement">
    <p:bg>
      <p:bgPr>
        <a:solidFill>
          <a:schemeClr val="lt1"/>
        </a:solidFill>
        <a:effectLst/>
      </p:bgPr>
    </p:bg>
    <p:spTree>
      <p:nvGrpSpPr>
        <p:cNvPr id="1" name="Shape 301"/>
        <p:cNvGrpSpPr/>
        <p:nvPr/>
      </p:nvGrpSpPr>
      <p:grpSpPr>
        <a:xfrm>
          <a:off x="0" y="0"/>
          <a:ext cx="0" cy="0"/>
          <a:chOff x="0" y="0"/>
          <a:chExt cx="0" cy="0"/>
        </a:xfrm>
      </p:grpSpPr>
      <p:sp>
        <p:nvSpPr>
          <p:cNvPr id="302" name="Google Shape;302;p85"/>
          <p:cNvSpPr txBox="1"/>
          <p:nvPr/>
        </p:nvSpPr>
        <p:spPr>
          <a:xfrm>
            <a:off x="415600" y="2803149"/>
            <a:ext cx="11360800" cy="1122400"/>
          </a:xfrm>
          <a:prstGeom prst="rect">
            <a:avLst/>
          </a:prstGeom>
          <a:noFill/>
          <a:ln>
            <a:noFill/>
          </a:ln>
        </p:spPr>
        <p:txBody>
          <a:bodyPr spcFirstLastPara="1" wrap="square" lIns="109706" tIns="109706" rIns="109706" bIns="109706" anchor="ctr" anchorCtr="0">
            <a:noAutofit/>
          </a:bodyPr>
          <a:lstStyle/>
          <a:p>
            <a:pPr marL="0" lvl="0" indent="0" algn="ctr" rtl="0">
              <a:spcBef>
                <a:spcPts val="0"/>
              </a:spcBef>
              <a:spcAft>
                <a:spcPts val="0"/>
              </a:spcAft>
              <a:buClr>
                <a:srgbClr val="0B41CD"/>
              </a:buClr>
              <a:buSzPts val="3600"/>
              <a:buFont typeface="Roche Sans Medium"/>
              <a:buNone/>
            </a:pPr>
            <a:r>
              <a:rPr lang="en-US" sz="2700">
                <a:solidFill>
                  <a:srgbClr val="0B41CD"/>
                </a:solidFill>
                <a:latin typeface="Roche Sans Medium"/>
                <a:ea typeface="Roche Sans Medium"/>
                <a:cs typeface="Roche Sans Medium"/>
                <a:sym typeface="Roche Sans Medium"/>
              </a:rPr>
              <a:t>Doing now what patients need next</a:t>
            </a:r>
            <a:endParaRPr sz="1350"/>
          </a:p>
        </p:txBody>
      </p:sp>
      <p:sp>
        <p:nvSpPr>
          <p:cNvPr id="303" name="Google Shape;303;p85"/>
          <p:cNvSpPr/>
          <p:nvPr/>
        </p:nvSpPr>
        <p:spPr>
          <a:xfrm>
            <a:off x="11011600" y="286668"/>
            <a:ext cx="876800" cy="53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09706" tIns="109706" rIns="109706" bIns="109706" anchor="ctr" anchorCtr="0">
            <a:noAutofit/>
          </a:bodyPr>
          <a:lstStyle/>
          <a:p>
            <a:pPr marL="0" lvl="0" indent="0" algn="l" rtl="0">
              <a:spcBef>
                <a:spcPts val="0"/>
              </a:spcBef>
              <a:spcAft>
                <a:spcPts val="0"/>
              </a:spcAft>
              <a:buSzPts val="2880"/>
              <a:buFont typeface="Arial"/>
              <a:buNone/>
            </a:pPr>
            <a:endParaRPr sz="2160"/>
          </a:p>
        </p:txBody>
      </p:sp>
    </p:spTree>
    <p:extLst>
      <p:ext uri="{BB962C8B-B14F-4D97-AF65-F5344CB8AC3E}">
        <p14:creationId xmlns:p14="http://schemas.microsoft.com/office/powerpoint/2010/main" val="301641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71833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12/5/2025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24971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999896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86133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77724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25571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12/5/2025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46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12/5/2025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3262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12/5/2025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22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F336-F520-7DFA-16A6-630C0697C3FB}"/>
              </a:ext>
            </a:extLst>
          </p:cNvPr>
          <p:cNvSpPr>
            <a:spLocks noGrp="1"/>
          </p:cNvSpPr>
          <p:nvPr>
            <p:ph type="ctrTitle"/>
          </p:nvPr>
        </p:nvSpPr>
        <p:spPr>
          <a:xfrm>
            <a:off x="1499616" y="1499617"/>
            <a:ext cx="8725311" cy="1481456"/>
          </a:xfrm>
        </p:spPr>
        <p:txBody>
          <a:bodyPr/>
          <a:lstStyle/>
          <a:p>
            <a:pPr algn="l"/>
            <a:r>
              <a:rPr lang="en-GB" sz="2400" b="1" dirty="0"/>
              <a:t>ESMO 2025 : </a:t>
            </a:r>
            <a:r>
              <a:rPr lang="en-GB" sz="2000" b="1" dirty="0"/>
              <a:t>E</a:t>
            </a:r>
            <a:r>
              <a:rPr lang="en-GB" sz="2000" b="1" cap="none" dirty="0"/>
              <a:t>ndometrial</a:t>
            </a:r>
            <a:r>
              <a:rPr lang="en-GB" sz="2000" b="1" dirty="0"/>
              <a:t> C</a:t>
            </a:r>
            <a:r>
              <a:rPr lang="en-GB" sz="2000" b="1" cap="none" dirty="0"/>
              <a:t>ancer</a:t>
            </a:r>
            <a:r>
              <a:rPr lang="en-GB" sz="2000" b="1" dirty="0"/>
              <a:t>: A F</a:t>
            </a:r>
            <a:r>
              <a:rPr lang="en-GB" sz="2000" b="1" cap="none" dirty="0"/>
              <a:t>ive-year durability signal</a:t>
            </a:r>
            <a:br>
              <a:rPr lang="en-GB" sz="2400" b="1" dirty="0"/>
            </a:br>
            <a:r>
              <a:rPr lang="en-GB" sz="2400" b="1" dirty="0"/>
              <a:t>P</a:t>
            </a:r>
            <a:r>
              <a:rPr lang="en-GB" sz="2400" b="1" cap="none" dirty="0"/>
              <a:t>embrolizumab</a:t>
            </a:r>
            <a:r>
              <a:rPr lang="en-GB" sz="2400" b="1" dirty="0"/>
              <a:t> + </a:t>
            </a:r>
            <a:r>
              <a:rPr lang="en-GB" sz="2400" b="1" cap="none" dirty="0" err="1"/>
              <a:t>lenvatinib</a:t>
            </a:r>
            <a:r>
              <a:rPr lang="en-GB" sz="2400" b="1" cap="none" dirty="0"/>
              <a:t> </a:t>
            </a:r>
            <a:r>
              <a:rPr lang="en-GB" sz="2400" b="1" dirty="0"/>
              <a:t>(KEYNOTE-775 / Study 309)</a:t>
            </a:r>
          </a:p>
        </p:txBody>
      </p:sp>
      <p:sp>
        <p:nvSpPr>
          <p:cNvPr id="3" name="Subtitle 2">
            <a:extLst>
              <a:ext uri="{FF2B5EF4-FFF2-40B4-BE49-F238E27FC236}">
                <a16:creationId xmlns:a16="http://schemas.microsoft.com/office/drawing/2014/main" id="{F6CA5183-8C5A-4113-CB53-69C59F670CA6}"/>
              </a:ext>
            </a:extLst>
          </p:cNvPr>
          <p:cNvSpPr>
            <a:spLocks noGrp="1"/>
          </p:cNvSpPr>
          <p:nvPr>
            <p:ph type="subTitle" idx="1"/>
          </p:nvPr>
        </p:nvSpPr>
        <p:spPr>
          <a:xfrm>
            <a:off x="1682496" y="4230624"/>
            <a:ext cx="4047744" cy="1207111"/>
          </a:xfrm>
        </p:spPr>
        <p:txBody>
          <a:bodyPr>
            <a:normAutofit fontScale="92500" lnSpcReduction="20000"/>
          </a:bodyPr>
          <a:lstStyle/>
          <a:p>
            <a:pPr algn="l"/>
            <a:r>
              <a:rPr lang="en-GB" sz="2000" b="1" dirty="0">
                <a:solidFill>
                  <a:schemeClr val="tx2">
                    <a:lumMod val="75000"/>
                  </a:schemeClr>
                </a:solidFill>
              </a:rPr>
              <a:t>Maha Manachi , MD</a:t>
            </a:r>
          </a:p>
          <a:p>
            <a:pPr algn="l"/>
            <a:r>
              <a:rPr lang="en-GB" sz="2000" b="1" dirty="0">
                <a:solidFill>
                  <a:schemeClr val="tx2">
                    <a:lumMod val="75000"/>
                  </a:schemeClr>
                </a:solidFill>
              </a:rPr>
              <a:t>AL- </a:t>
            </a:r>
            <a:r>
              <a:rPr lang="en-GB" sz="2000" b="1" dirty="0" err="1">
                <a:solidFill>
                  <a:schemeClr val="tx2">
                    <a:lumMod val="75000"/>
                  </a:schemeClr>
                </a:solidFill>
              </a:rPr>
              <a:t>Bairouni</a:t>
            </a:r>
            <a:r>
              <a:rPr lang="en-GB" sz="2000" b="1" dirty="0">
                <a:solidFill>
                  <a:schemeClr val="tx2">
                    <a:lumMod val="75000"/>
                  </a:schemeClr>
                </a:solidFill>
              </a:rPr>
              <a:t> University Hospital</a:t>
            </a:r>
          </a:p>
          <a:p>
            <a:pPr algn="l"/>
            <a:r>
              <a:rPr lang="en-GB" sz="2000" b="1" dirty="0">
                <a:solidFill>
                  <a:schemeClr val="bg2">
                    <a:lumMod val="10000"/>
                  </a:schemeClr>
                </a:solidFill>
              </a:rPr>
              <a:t>Updates on Oncology Advances</a:t>
            </a:r>
          </a:p>
          <a:p>
            <a:pPr algn="l"/>
            <a:r>
              <a:rPr lang="en-GB" sz="2000" b="1" dirty="0">
                <a:solidFill>
                  <a:schemeClr val="bg2">
                    <a:lumMod val="10000"/>
                  </a:schemeClr>
                </a:solidFill>
              </a:rPr>
              <a:t>SAO 2025 </a:t>
            </a:r>
          </a:p>
          <a:p>
            <a:pPr algn="l"/>
            <a:endParaRPr lang="en-GB" sz="2000" b="1" dirty="0">
              <a:solidFill>
                <a:schemeClr val="bg2">
                  <a:lumMod val="10000"/>
                </a:schemeClr>
              </a:solidFill>
            </a:endParaRPr>
          </a:p>
          <a:p>
            <a:endParaRPr lang="en-GB" dirty="0"/>
          </a:p>
        </p:txBody>
      </p:sp>
      <p:pic>
        <p:nvPicPr>
          <p:cNvPr id="7" name="Picture 6">
            <a:extLst>
              <a:ext uri="{FF2B5EF4-FFF2-40B4-BE49-F238E27FC236}">
                <a16:creationId xmlns:a16="http://schemas.microsoft.com/office/drawing/2014/main" id="{7F3AA1C5-DAC0-00FF-80C5-C8B064B4E066}"/>
              </a:ext>
            </a:extLst>
          </p:cNvPr>
          <p:cNvPicPr>
            <a:picLocks noChangeAspect="1"/>
          </p:cNvPicPr>
          <p:nvPr/>
        </p:nvPicPr>
        <p:blipFill>
          <a:blip r:embed="rId2"/>
          <a:srcRect l="36810" t="30192" r="33965" b="58927"/>
          <a:stretch>
            <a:fillRect/>
          </a:stretch>
        </p:blipFill>
        <p:spPr>
          <a:xfrm>
            <a:off x="4261945" y="706038"/>
            <a:ext cx="4803228" cy="1028318"/>
          </a:xfrm>
          <a:prstGeom prst="rect">
            <a:avLst/>
          </a:prstGeom>
        </p:spPr>
      </p:pic>
      <p:pic>
        <p:nvPicPr>
          <p:cNvPr id="6" name="Picture 5">
            <a:extLst>
              <a:ext uri="{FF2B5EF4-FFF2-40B4-BE49-F238E27FC236}">
                <a16:creationId xmlns:a16="http://schemas.microsoft.com/office/drawing/2014/main" id="{747675FA-4BE5-ADF2-9B23-78D8FB14151D}"/>
              </a:ext>
            </a:extLst>
          </p:cNvPr>
          <p:cNvPicPr>
            <a:picLocks noChangeAspect="1"/>
          </p:cNvPicPr>
          <p:nvPr/>
        </p:nvPicPr>
        <p:blipFill>
          <a:blip r:embed="rId3"/>
          <a:srcRect l="11879" b="4108"/>
          <a:stretch>
            <a:fillRect/>
          </a:stretch>
        </p:blipFill>
        <p:spPr>
          <a:xfrm>
            <a:off x="5029200" y="3016756"/>
            <a:ext cx="6059425" cy="2700399"/>
          </a:xfrm>
          <a:prstGeom prst="rect">
            <a:avLst/>
          </a:prstGeom>
        </p:spPr>
      </p:pic>
    </p:spTree>
    <p:extLst>
      <p:ext uri="{BB962C8B-B14F-4D97-AF65-F5344CB8AC3E}">
        <p14:creationId xmlns:p14="http://schemas.microsoft.com/office/powerpoint/2010/main" val="367573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89A2-DB1F-C0B2-F40B-37EFA3F465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DB6D00-991B-7D48-68F3-E672F592E4EF}"/>
              </a:ext>
            </a:extLst>
          </p:cNvPr>
          <p:cNvSpPr>
            <a:spLocks noGrp="1"/>
          </p:cNvSpPr>
          <p:nvPr>
            <p:ph type="title"/>
          </p:nvPr>
        </p:nvSpPr>
        <p:spPr/>
        <p:txBody>
          <a:bodyPr>
            <a:normAutofit/>
          </a:bodyPr>
          <a:lstStyle/>
          <a:p>
            <a:r>
              <a:rPr lang="en-GB" sz="2800" b="1" dirty="0"/>
              <a:t>Pembrolizumab + Lenvatinib (KEYNOTE-775 / Study 309)</a:t>
            </a:r>
            <a:br>
              <a:rPr lang="en-GB" sz="2800" b="1" dirty="0"/>
            </a:br>
            <a:r>
              <a:rPr lang="en-GB" sz="2800" b="1" dirty="0">
                <a:highlight>
                  <a:srgbClr val="00FFFF"/>
                </a:highlight>
              </a:rPr>
              <a:t>Focus on fatal and serious adverse reactions</a:t>
            </a:r>
            <a:br>
              <a:rPr lang="en-GB" sz="2800" b="1" dirty="0">
                <a:highlight>
                  <a:srgbClr val="00FFFF"/>
                </a:highlight>
              </a:rPr>
            </a:br>
            <a:endParaRPr lang="en-GB" sz="2800" b="1" dirty="0">
              <a:highlight>
                <a:srgbClr val="00FFFF"/>
              </a:highlight>
            </a:endParaRPr>
          </a:p>
        </p:txBody>
      </p:sp>
      <p:sp>
        <p:nvSpPr>
          <p:cNvPr id="6" name="Content Placeholder 5">
            <a:extLst>
              <a:ext uri="{FF2B5EF4-FFF2-40B4-BE49-F238E27FC236}">
                <a16:creationId xmlns:a16="http://schemas.microsoft.com/office/drawing/2014/main" id="{59FAA8C3-5F51-6E70-5C17-EA9B6E483BF2}"/>
              </a:ext>
            </a:extLst>
          </p:cNvPr>
          <p:cNvSpPr>
            <a:spLocks noGrp="1"/>
          </p:cNvSpPr>
          <p:nvPr>
            <p:ph idx="1"/>
          </p:nvPr>
        </p:nvSpPr>
        <p:spPr>
          <a:xfrm>
            <a:off x="705677" y="2663687"/>
            <a:ext cx="10900311" cy="4373218"/>
          </a:xfrm>
        </p:spPr>
        <p:txBody>
          <a:bodyPr/>
          <a:lstStyle/>
          <a:p>
            <a:endParaRPr lang="en-GB" dirty="0"/>
          </a:p>
          <a:p>
            <a:r>
              <a:rPr lang="en-GB" dirty="0"/>
              <a:t>Almost all the patients in the two treatment groups (&gt;99%) had adverse events during treatment, with the most common being hypertension (in 64.0% of the patients) with </a:t>
            </a:r>
            <a:r>
              <a:rPr lang="en-GB" dirty="0" err="1"/>
              <a:t>lenvatinib</a:t>
            </a:r>
            <a:r>
              <a:rPr lang="en-GB" dirty="0"/>
              <a:t> plus pembrolizumab and </a:t>
            </a:r>
            <a:r>
              <a:rPr lang="en-GB" dirty="0" err="1"/>
              <a:t>anemia</a:t>
            </a:r>
            <a:r>
              <a:rPr lang="en-GB" dirty="0"/>
              <a:t> (in 48.7%) with chemotherapy .</a:t>
            </a:r>
          </a:p>
          <a:p>
            <a:r>
              <a:rPr lang="en-GB" dirty="0"/>
              <a:t>Grade 3 or higher adverse events occurred in 88.9% of the patients receiving </a:t>
            </a:r>
            <a:r>
              <a:rPr lang="en-GB" dirty="0" err="1"/>
              <a:t>lenvatinib</a:t>
            </a:r>
            <a:r>
              <a:rPr lang="en-GB" dirty="0"/>
              <a:t> plus pembrolizumab and in 72.7% of those receiving chemotherapy. </a:t>
            </a:r>
          </a:p>
          <a:p>
            <a:r>
              <a:rPr lang="en-GB" dirty="0"/>
              <a:t>The most common serious adverse events were </a:t>
            </a:r>
            <a:r>
              <a:rPr lang="en-GB" dirty="0">
                <a:highlight>
                  <a:srgbClr val="00FFFF"/>
                </a:highlight>
              </a:rPr>
              <a:t>hypertension (in 4.2% </a:t>
            </a:r>
            <a:r>
              <a:rPr lang="en-GB" dirty="0"/>
              <a:t>of the patients) with </a:t>
            </a:r>
            <a:r>
              <a:rPr lang="en-GB" dirty="0" err="1"/>
              <a:t>lenvatinib</a:t>
            </a:r>
            <a:r>
              <a:rPr lang="en-GB" dirty="0"/>
              <a:t> plus pembrolizumab and febrile </a:t>
            </a:r>
            <a:r>
              <a:rPr lang="en-GB" dirty="0">
                <a:highlight>
                  <a:srgbClr val="00FFFF"/>
                </a:highlight>
              </a:rPr>
              <a:t>neutropenia (in 4.1%) </a:t>
            </a:r>
            <a:r>
              <a:rPr lang="en-GB" dirty="0"/>
              <a:t>with chemotherapy.</a:t>
            </a:r>
          </a:p>
          <a:p>
            <a:r>
              <a:rPr lang="en-GB" dirty="0"/>
              <a:t> </a:t>
            </a:r>
            <a:r>
              <a:rPr lang="en-GB" dirty="0">
                <a:highlight>
                  <a:srgbClr val="00FFFF"/>
                </a:highlight>
              </a:rPr>
              <a:t>Grade 5 adverse events (regardless of the investigator’s assessment of relation to treatment) occurred in 5.7% of the patients receiving </a:t>
            </a:r>
            <a:r>
              <a:rPr lang="en-GB" dirty="0" err="1">
                <a:highlight>
                  <a:srgbClr val="00FFFF"/>
                </a:highlight>
              </a:rPr>
              <a:t>lenvatinib</a:t>
            </a:r>
            <a:r>
              <a:rPr lang="en-GB" dirty="0">
                <a:highlight>
                  <a:srgbClr val="00FFFF"/>
                </a:highlight>
              </a:rPr>
              <a:t> plus pembrolizumab and in 4.9% of those receiving chemotherapy.</a:t>
            </a:r>
          </a:p>
        </p:txBody>
      </p:sp>
      <p:pic>
        <p:nvPicPr>
          <p:cNvPr id="3" name="Picture 2">
            <a:extLst>
              <a:ext uri="{FF2B5EF4-FFF2-40B4-BE49-F238E27FC236}">
                <a16:creationId xmlns:a16="http://schemas.microsoft.com/office/drawing/2014/main" id="{F4C99C7E-0E4C-B431-4FF0-C987DA0FA68A}"/>
              </a:ext>
            </a:extLst>
          </p:cNvPr>
          <p:cNvPicPr>
            <a:picLocks noChangeAspect="1"/>
          </p:cNvPicPr>
          <p:nvPr/>
        </p:nvPicPr>
        <p:blipFill>
          <a:blip r:embed="rId2"/>
          <a:srcRect t="41884" r="37100" b="26232"/>
          <a:stretch>
            <a:fillRect/>
          </a:stretch>
        </p:blipFill>
        <p:spPr>
          <a:xfrm>
            <a:off x="4880113" y="1500809"/>
            <a:ext cx="6725876" cy="1659835"/>
          </a:xfrm>
          <a:prstGeom prst="rect">
            <a:avLst/>
          </a:prstGeom>
        </p:spPr>
      </p:pic>
    </p:spTree>
    <p:extLst>
      <p:ext uri="{BB962C8B-B14F-4D97-AF65-F5344CB8AC3E}">
        <p14:creationId xmlns:p14="http://schemas.microsoft.com/office/powerpoint/2010/main" val="421036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19CA-4370-1FC4-92AC-DAB07985D3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64A94D-8C47-116F-5A2C-F30E467303B7}"/>
              </a:ext>
            </a:extLst>
          </p:cNvPr>
          <p:cNvSpPr>
            <a:spLocks noGrp="1"/>
          </p:cNvSpPr>
          <p:nvPr>
            <p:ph type="title"/>
          </p:nvPr>
        </p:nvSpPr>
        <p:spPr>
          <a:xfrm>
            <a:off x="975359" y="327991"/>
            <a:ext cx="9997441" cy="1110665"/>
          </a:xfrm>
        </p:spPr>
        <p:txBody>
          <a:bodyPr>
            <a:normAutofit fontScale="90000"/>
          </a:bodyPr>
          <a:lstStyle/>
          <a:p>
            <a:r>
              <a:rPr lang="en-GB" sz="2800" b="1" dirty="0"/>
              <a:t>Pembrolizumab + Lenvatinib (KEYNOTE-775 / Study 309)</a:t>
            </a:r>
            <a:br>
              <a:rPr lang="en-GB" sz="2800" b="1" dirty="0"/>
            </a:br>
            <a:r>
              <a:rPr lang="en-GB" sz="2800" b="1" dirty="0">
                <a:highlight>
                  <a:srgbClr val="00FFFF"/>
                </a:highlight>
              </a:rPr>
              <a:t>Focus on fatal and serious adverse reactions</a:t>
            </a:r>
            <a:br>
              <a:rPr lang="en-GB" sz="2800" b="1" dirty="0">
                <a:highlight>
                  <a:srgbClr val="00FFFF"/>
                </a:highlight>
              </a:rPr>
            </a:br>
            <a:endParaRPr lang="en-GB" sz="2800" b="1" dirty="0">
              <a:highlight>
                <a:srgbClr val="00FFFF"/>
              </a:highlight>
            </a:endParaRPr>
          </a:p>
        </p:txBody>
      </p:sp>
      <p:pic>
        <p:nvPicPr>
          <p:cNvPr id="5" name="Picture 4">
            <a:extLst>
              <a:ext uri="{FF2B5EF4-FFF2-40B4-BE49-F238E27FC236}">
                <a16:creationId xmlns:a16="http://schemas.microsoft.com/office/drawing/2014/main" id="{A7C91800-10C1-A447-2464-9C70759136FE}"/>
              </a:ext>
            </a:extLst>
          </p:cNvPr>
          <p:cNvPicPr>
            <a:picLocks noChangeAspect="1"/>
          </p:cNvPicPr>
          <p:nvPr/>
        </p:nvPicPr>
        <p:blipFill>
          <a:blip r:embed="rId2"/>
          <a:srcRect l="23600" t="34133" r="24700" b="22667"/>
          <a:stretch>
            <a:fillRect/>
          </a:stretch>
        </p:blipFill>
        <p:spPr>
          <a:xfrm>
            <a:off x="780287" y="1840992"/>
            <a:ext cx="8205217" cy="3706368"/>
          </a:xfrm>
          <a:prstGeom prst="rect">
            <a:avLst/>
          </a:prstGeom>
        </p:spPr>
      </p:pic>
      <p:sp>
        <p:nvSpPr>
          <p:cNvPr id="7" name="TextBox 6">
            <a:extLst>
              <a:ext uri="{FF2B5EF4-FFF2-40B4-BE49-F238E27FC236}">
                <a16:creationId xmlns:a16="http://schemas.microsoft.com/office/drawing/2014/main" id="{7613210D-C51A-4B6C-9706-D6C67F37CC84}"/>
              </a:ext>
            </a:extLst>
          </p:cNvPr>
          <p:cNvSpPr txBox="1"/>
          <p:nvPr/>
        </p:nvSpPr>
        <p:spPr>
          <a:xfrm rot="10800000" flipV="1">
            <a:off x="658369" y="6345344"/>
            <a:ext cx="7668768" cy="369332"/>
          </a:xfrm>
          <a:prstGeom prst="rect">
            <a:avLst/>
          </a:prstGeom>
          <a:noFill/>
        </p:spPr>
        <p:txBody>
          <a:bodyPr wrap="square">
            <a:spAutoFit/>
          </a:bodyPr>
          <a:lstStyle/>
          <a:p>
            <a:r>
              <a:rPr lang="en-GB" dirty="0"/>
              <a:t>Serious adverse reactions occurred in 50% of patients</a:t>
            </a:r>
          </a:p>
        </p:txBody>
      </p:sp>
      <p:pic>
        <p:nvPicPr>
          <p:cNvPr id="9" name="Picture 8">
            <a:extLst>
              <a:ext uri="{FF2B5EF4-FFF2-40B4-BE49-F238E27FC236}">
                <a16:creationId xmlns:a16="http://schemas.microsoft.com/office/drawing/2014/main" id="{6CB73AC7-2F0E-B142-E58C-E629DB1F4E57}"/>
              </a:ext>
            </a:extLst>
          </p:cNvPr>
          <p:cNvPicPr>
            <a:picLocks noChangeAspect="1"/>
          </p:cNvPicPr>
          <p:nvPr/>
        </p:nvPicPr>
        <p:blipFill>
          <a:blip r:embed="rId3"/>
          <a:srcRect l="22300" t="26845" r="25500" b="24266"/>
          <a:stretch>
            <a:fillRect/>
          </a:stretch>
        </p:blipFill>
        <p:spPr>
          <a:xfrm>
            <a:off x="780287" y="2017776"/>
            <a:ext cx="6364224" cy="3352800"/>
          </a:xfrm>
          <a:prstGeom prst="rect">
            <a:avLst/>
          </a:prstGeom>
          <a:ln w="60325">
            <a:solidFill>
              <a:srgbClr val="002060"/>
            </a:solidFill>
          </a:ln>
        </p:spPr>
      </p:pic>
      <p:pic>
        <p:nvPicPr>
          <p:cNvPr id="11" name="Picture 10">
            <a:extLst>
              <a:ext uri="{FF2B5EF4-FFF2-40B4-BE49-F238E27FC236}">
                <a16:creationId xmlns:a16="http://schemas.microsoft.com/office/drawing/2014/main" id="{D0F1EEC1-2470-0E9D-F006-D373EAE9A3E6}"/>
              </a:ext>
            </a:extLst>
          </p:cNvPr>
          <p:cNvPicPr>
            <a:picLocks noChangeAspect="1"/>
          </p:cNvPicPr>
          <p:nvPr/>
        </p:nvPicPr>
        <p:blipFill>
          <a:blip r:embed="rId4"/>
          <a:srcRect l="24600" t="30594" r="25600" b="20517"/>
          <a:stretch>
            <a:fillRect/>
          </a:stretch>
        </p:blipFill>
        <p:spPr>
          <a:xfrm>
            <a:off x="6639338" y="2236640"/>
            <a:ext cx="5694459" cy="3352800"/>
          </a:xfrm>
          <a:prstGeom prst="rect">
            <a:avLst/>
          </a:prstGeom>
        </p:spPr>
      </p:pic>
    </p:spTree>
    <p:extLst>
      <p:ext uri="{BB962C8B-B14F-4D97-AF65-F5344CB8AC3E}">
        <p14:creationId xmlns:p14="http://schemas.microsoft.com/office/powerpoint/2010/main" val="25518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5403-D332-FF03-DFA1-C8682268DC7D}"/>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0380639C-F36E-2EC5-8515-BA10B427AA76}"/>
              </a:ext>
            </a:extLst>
          </p:cNvPr>
          <p:cNvPicPr>
            <a:picLocks noChangeAspect="1"/>
          </p:cNvPicPr>
          <p:nvPr/>
        </p:nvPicPr>
        <p:blipFill>
          <a:blip r:embed="rId2"/>
          <a:stretch>
            <a:fillRect/>
          </a:stretch>
        </p:blipFill>
        <p:spPr>
          <a:xfrm>
            <a:off x="1990725" y="258418"/>
            <a:ext cx="10201275" cy="6572250"/>
          </a:xfrm>
          <a:prstGeom prst="rect">
            <a:avLst/>
          </a:prstGeom>
        </p:spPr>
      </p:pic>
      <p:pic>
        <p:nvPicPr>
          <p:cNvPr id="4" name="Picture 3">
            <a:extLst>
              <a:ext uri="{FF2B5EF4-FFF2-40B4-BE49-F238E27FC236}">
                <a16:creationId xmlns:a16="http://schemas.microsoft.com/office/drawing/2014/main" id="{3851FFF8-A050-9D9D-A3D1-8DC2DEB85726}"/>
              </a:ext>
            </a:extLst>
          </p:cNvPr>
          <p:cNvPicPr>
            <a:picLocks noChangeAspect="1"/>
          </p:cNvPicPr>
          <p:nvPr/>
        </p:nvPicPr>
        <p:blipFill>
          <a:blip r:embed="rId3"/>
          <a:srcRect l="-990" t="-5072" r="2667" b="15471"/>
          <a:stretch>
            <a:fillRect/>
          </a:stretch>
        </p:blipFill>
        <p:spPr>
          <a:xfrm>
            <a:off x="-239886" y="27332"/>
            <a:ext cx="6909044" cy="6144868"/>
          </a:xfrm>
          <a:prstGeom prst="rect">
            <a:avLst/>
          </a:prstGeom>
          <a:ln w="41275">
            <a:solidFill>
              <a:srgbClr val="002060"/>
            </a:solidFill>
          </a:ln>
        </p:spPr>
      </p:pic>
      <p:sp>
        <p:nvSpPr>
          <p:cNvPr id="5" name="Rectangle 4">
            <a:extLst>
              <a:ext uri="{FF2B5EF4-FFF2-40B4-BE49-F238E27FC236}">
                <a16:creationId xmlns:a16="http://schemas.microsoft.com/office/drawing/2014/main" id="{52A16C27-425A-6E62-083C-7D13888CAD27}"/>
              </a:ext>
            </a:extLst>
          </p:cNvPr>
          <p:cNvSpPr/>
          <p:nvPr/>
        </p:nvSpPr>
        <p:spPr>
          <a:xfrm>
            <a:off x="208722" y="5354209"/>
            <a:ext cx="5536094" cy="45719"/>
          </a:xfrm>
          <a:prstGeom prst="rect">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solidFill>
                <a:schemeClr val="tx1"/>
              </a:solidFill>
            </a:endParaRPr>
          </a:p>
        </p:txBody>
      </p:sp>
      <p:sp>
        <p:nvSpPr>
          <p:cNvPr id="6" name="Double Bracket 5">
            <a:extLst>
              <a:ext uri="{FF2B5EF4-FFF2-40B4-BE49-F238E27FC236}">
                <a16:creationId xmlns:a16="http://schemas.microsoft.com/office/drawing/2014/main" id="{AA6BD24D-F49A-8BC3-BB4E-AB8A86B227A5}"/>
              </a:ext>
            </a:extLst>
          </p:cNvPr>
          <p:cNvSpPr/>
          <p:nvPr/>
        </p:nvSpPr>
        <p:spPr>
          <a:xfrm>
            <a:off x="129209" y="4860234"/>
            <a:ext cx="5615607" cy="496957"/>
          </a:xfrm>
          <a:prstGeom prst="bracketPair">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 name="Picture 6">
            <a:extLst>
              <a:ext uri="{FF2B5EF4-FFF2-40B4-BE49-F238E27FC236}">
                <a16:creationId xmlns:a16="http://schemas.microsoft.com/office/drawing/2014/main" id="{6C87891C-A82F-ED9C-AF1F-F942B5B80FBA}"/>
              </a:ext>
            </a:extLst>
          </p:cNvPr>
          <p:cNvPicPr>
            <a:picLocks noChangeAspect="1"/>
          </p:cNvPicPr>
          <p:nvPr/>
        </p:nvPicPr>
        <p:blipFill>
          <a:blip r:embed="rId4"/>
          <a:stretch>
            <a:fillRect/>
          </a:stretch>
        </p:blipFill>
        <p:spPr>
          <a:xfrm>
            <a:off x="7096539" y="2876792"/>
            <a:ext cx="5095461" cy="78048"/>
          </a:xfrm>
          <a:prstGeom prst="rect">
            <a:avLst/>
          </a:prstGeom>
          <a:ln>
            <a:solidFill>
              <a:srgbClr val="C00000"/>
            </a:solidFill>
          </a:ln>
        </p:spPr>
      </p:pic>
    </p:spTree>
    <p:extLst>
      <p:ext uri="{BB962C8B-B14F-4D97-AF65-F5344CB8AC3E}">
        <p14:creationId xmlns:p14="http://schemas.microsoft.com/office/powerpoint/2010/main" val="250105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7368-9BE4-AB25-FD79-A9BBEFF42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146EF-FF6A-42BB-BE8B-63A9B5A0B47D}"/>
              </a:ext>
            </a:extLst>
          </p:cNvPr>
          <p:cNvSpPr>
            <a:spLocks noGrp="1"/>
          </p:cNvSpPr>
          <p:nvPr>
            <p:ph type="title"/>
          </p:nvPr>
        </p:nvSpPr>
        <p:spPr/>
        <p:txBody>
          <a:bodyPr/>
          <a:lstStyle/>
          <a:p>
            <a:r>
              <a:rPr kumimoji="0" lang="en-GB" sz="2400" b="1" i="0" u="none" strike="noStrike" kern="1200" cap="all" spc="0" normalizeH="0" baseline="0" noProof="0" dirty="0">
                <a:ln>
                  <a:noFill/>
                </a:ln>
                <a:solidFill>
                  <a:srgbClr val="17406D"/>
                </a:solidFill>
                <a:effectLst/>
                <a:uLnTx/>
                <a:uFillTx/>
                <a:latin typeface="Franklin Gothic Book"/>
                <a:ea typeface="+mj-ea"/>
                <a:cs typeface="+mj-cs"/>
              </a:rPr>
              <a:t>P</a:t>
            </a:r>
            <a:r>
              <a:rPr kumimoji="0" lang="en-GB" sz="2400" b="1" i="0" u="none" strike="noStrike" kern="1200" spc="0" normalizeH="0" baseline="0" noProof="0" dirty="0">
                <a:ln>
                  <a:noFill/>
                </a:ln>
                <a:solidFill>
                  <a:srgbClr val="17406D"/>
                </a:solidFill>
                <a:effectLst/>
                <a:uLnTx/>
                <a:uFillTx/>
                <a:latin typeface="Franklin Gothic Book"/>
                <a:ea typeface="+mj-ea"/>
                <a:cs typeface="+mj-cs"/>
              </a:rPr>
              <a:t>embrolizumab</a:t>
            </a:r>
            <a:r>
              <a:rPr kumimoji="0" lang="en-GB" sz="2400" b="1" i="0" u="none" strike="noStrike" kern="1200" cap="all" spc="0" normalizeH="0" baseline="0" noProof="0" dirty="0">
                <a:ln>
                  <a:noFill/>
                </a:ln>
                <a:solidFill>
                  <a:srgbClr val="17406D"/>
                </a:solidFill>
                <a:effectLst/>
                <a:uLnTx/>
                <a:uFillTx/>
                <a:latin typeface="Franklin Gothic Book"/>
                <a:ea typeface="+mj-ea"/>
                <a:cs typeface="+mj-cs"/>
              </a:rPr>
              <a:t> + </a:t>
            </a:r>
            <a:r>
              <a:rPr kumimoji="0" lang="en-GB" sz="2400" b="1" i="0" u="none" strike="noStrike" kern="1200" cap="all" spc="0" normalizeH="0" baseline="0" noProof="0" dirty="0" err="1">
                <a:ln>
                  <a:noFill/>
                </a:ln>
                <a:solidFill>
                  <a:srgbClr val="17406D"/>
                </a:solidFill>
                <a:effectLst/>
                <a:uLnTx/>
                <a:uFillTx/>
                <a:latin typeface="Franklin Gothic Book"/>
                <a:ea typeface="+mj-ea"/>
                <a:cs typeface="+mj-cs"/>
              </a:rPr>
              <a:t>l</a:t>
            </a:r>
            <a:r>
              <a:rPr kumimoji="0" lang="en-GB" sz="2400" b="1" i="0" u="none" strike="noStrike" kern="1200" spc="0" normalizeH="0" baseline="0" noProof="0" dirty="0" err="1">
                <a:ln>
                  <a:noFill/>
                </a:ln>
                <a:solidFill>
                  <a:srgbClr val="17406D"/>
                </a:solidFill>
                <a:effectLst/>
                <a:uLnTx/>
                <a:uFillTx/>
                <a:latin typeface="Franklin Gothic Book"/>
                <a:ea typeface="+mj-ea"/>
                <a:cs typeface="+mj-cs"/>
              </a:rPr>
              <a:t>envatinib</a:t>
            </a:r>
            <a:r>
              <a:rPr kumimoji="0" lang="en-GB" sz="2400" b="1" i="0" u="none" strike="noStrike" kern="1200" cap="all" spc="0" normalizeH="0" baseline="0" noProof="0" dirty="0">
                <a:ln>
                  <a:noFill/>
                </a:ln>
                <a:solidFill>
                  <a:srgbClr val="17406D"/>
                </a:solidFill>
                <a:effectLst/>
                <a:uLnTx/>
                <a:uFillTx/>
                <a:latin typeface="Franklin Gothic Book"/>
                <a:ea typeface="+mj-ea"/>
                <a:cs typeface="+mj-cs"/>
              </a:rPr>
              <a:t> (KEYNOTE-775 / Study 309)</a:t>
            </a:r>
            <a:endParaRPr lang="en-GB" dirty="0"/>
          </a:p>
        </p:txBody>
      </p:sp>
      <p:sp>
        <p:nvSpPr>
          <p:cNvPr id="4" name="TextBox 3">
            <a:extLst>
              <a:ext uri="{FF2B5EF4-FFF2-40B4-BE49-F238E27FC236}">
                <a16:creationId xmlns:a16="http://schemas.microsoft.com/office/drawing/2014/main" id="{D0575772-B3F3-0E8B-32DD-12D121909EDB}"/>
              </a:ext>
            </a:extLst>
          </p:cNvPr>
          <p:cNvSpPr txBox="1"/>
          <p:nvPr/>
        </p:nvSpPr>
        <p:spPr>
          <a:xfrm>
            <a:off x="1371600" y="1481959"/>
            <a:ext cx="8970579" cy="400110"/>
          </a:xfrm>
          <a:prstGeom prst="rect">
            <a:avLst/>
          </a:prstGeom>
          <a:noFill/>
        </p:spPr>
        <p:txBody>
          <a:bodyPr wrap="square">
            <a:spAutoFit/>
          </a:bodyPr>
          <a:lstStyle/>
          <a:p>
            <a:r>
              <a:rPr lang="en-GB" sz="2000" dirty="0">
                <a:effectLst/>
              </a:rPr>
              <a:t>.</a:t>
            </a:r>
          </a:p>
        </p:txBody>
      </p:sp>
      <p:sp>
        <p:nvSpPr>
          <p:cNvPr id="3" name="AutoShape 2" descr="697 Patients With Certain Types of Advanced Endometrial Carcinoma Were Enrolled in KEYNOTE-775/Study 309 Trial: Baseline Characteristics Including Age, Race, ECOG PS, Histology, and Prior Systemic Therapies">
            <a:extLst>
              <a:ext uri="{FF2B5EF4-FFF2-40B4-BE49-F238E27FC236}">
                <a16:creationId xmlns:a16="http://schemas.microsoft.com/office/drawing/2014/main" id="{EB0C08CB-8BB8-2FA6-B0DB-77B0628D87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a:extLst>
              <a:ext uri="{FF2B5EF4-FFF2-40B4-BE49-F238E27FC236}">
                <a16:creationId xmlns:a16="http://schemas.microsoft.com/office/drawing/2014/main" id="{8EC65CD3-5314-E009-F9CE-9863F1AD25A9}"/>
              </a:ext>
            </a:extLst>
          </p:cNvPr>
          <p:cNvSpPr txBox="1"/>
          <p:nvPr/>
        </p:nvSpPr>
        <p:spPr>
          <a:xfrm>
            <a:off x="1072055" y="1124607"/>
            <a:ext cx="9417270" cy="4801314"/>
          </a:xfrm>
          <a:prstGeom prst="rect">
            <a:avLst/>
          </a:prstGeom>
          <a:noFill/>
        </p:spPr>
        <p:txBody>
          <a:bodyPr wrap="square">
            <a:spAutoFit/>
          </a:bodyPr>
          <a:lstStyle/>
          <a:p>
            <a:r>
              <a:rPr lang="en-GB" sz="2000" b="1" dirty="0">
                <a:solidFill>
                  <a:srgbClr val="C00000"/>
                </a:solidFill>
              </a:rPr>
              <a:t>Key findings from the ESMO 2025 update</a:t>
            </a:r>
          </a:p>
          <a:p>
            <a:r>
              <a:rPr lang="en-GB" dirty="0">
                <a:highlight>
                  <a:srgbClr val="00FFFF"/>
                </a:highlight>
              </a:rPr>
              <a:t>Durable survival benefit: </a:t>
            </a:r>
          </a:p>
          <a:p>
            <a:r>
              <a:rPr lang="en-GB" dirty="0"/>
              <a:t>The combination of </a:t>
            </a:r>
            <a:r>
              <a:rPr lang="en-GB" dirty="0" err="1"/>
              <a:t>lenvatinib</a:t>
            </a:r>
            <a:r>
              <a:rPr lang="en-GB" dirty="0"/>
              <a:t> and pembrolizumab provided a sustained overall survival (OS) benefit for patients with advanced endometrial carcinoma who had received at least one prior platinum-based chemotherapy regimen.</a:t>
            </a:r>
          </a:p>
          <a:p>
            <a:r>
              <a:rPr lang="en-GB" dirty="0">
                <a:highlight>
                  <a:srgbClr val="00FFFF"/>
                </a:highlight>
              </a:rPr>
              <a:t>5-year overall survival: </a:t>
            </a:r>
          </a:p>
          <a:p>
            <a:r>
              <a:rPr lang="en-GB" dirty="0"/>
              <a:t>The 5-year OS rate was 16.7% for the </a:t>
            </a:r>
            <a:r>
              <a:rPr lang="en-GB" dirty="0" err="1"/>
              <a:t>lenvatinib</a:t>
            </a:r>
            <a:r>
              <a:rPr lang="en-GB" dirty="0"/>
              <a:t> and pembrolizumab arm, compared to 7.3% for the chemotherapy group.</a:t>
            </a:r>
          </a:p>
          <a:p>
            <a:r>
              <a:rPr lang="en-GB" dirty="0">
                <a:highlight>
                  <a:srgbClr val="00FFFF"/>
                </a:highlight>
              </a:rPr>
              <a:t>Median survival: </a:t>
            </a:r>
          </a:p>
          <a:p>
            <a:r>
              <a:rPr lang="en-GB" dirty="0"/>
              <a:t>The median OS was 18.0 months for the combination therapy versus 12.2 months for the chemotherapy group.</a:t>
            </a:r>
          </a:p>
          <a:p>
            <a:r>
              <a:rPr lang="en-GB" dirty="0">
                <a:highlight>
                  <a:srgbClr val="00FF00"/>
                </a:highlight>
              </a:rPr>
              <a:t>No new safety concerns</a:t>
            </a:r>
            <a:r>
              <a:rPr lang="en-GB" dirty="0"/>
              <a:t>: </a:t>
            </a:r>
          </a:p>
          <a:p>
            <a:r>
              <a:rPr lang="en-GB" dirty="0"/>
              <a:t>The long-term follow-up did not reveal any new safety signals beyond the known profile of each agent.</a:t>
            </a:r>
          </a:p>
          <a:p>
            <a:r>
              <a:rPr lang="en-GB" dirty="0">
                <a:highlight>
                  <a:srgbClr val="00FFFF"/>
                </a:highlight>
              </a:rPr>
              <a:t>Established treatment role: The updated data further support the established role of this combination as an effective treatment option, reinforcing its value for patients facing this disease. </a:t>
            </a:r>
          </a:p>
        </p:txBody>
      </p:sp>
    </p:spTree>
    <p:extLst>
      <p:ext uri="{BB962C8B-B14F-4D97-AF65-F5344CB8AC3E}">
        <p14:creationId xmlns:p14="http://schemas.microsoft.com/office/powerpoint/2010/main" val="217707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93BBE3-3DD0-5EE5-1865-AE9025E22BEE}"/>
              </a:ext>
            </a:extLst>
          </p:cNvPr>
          <p:cNvPicPr>
            <a:picLocks noChangeAspect="1"/>
          </p:cNvPicPr>
          <p:nvPr/>
        </p:nvPicPr>
        <p:blipFill>
          <a:blip r:embed="rId2"/>
          <a:stretch>
            <a:fillRect/>
          </a:stretch>
        </p:blipFill>
        <p:spPr>
          <a:xfrm>
            <a:off x="3693968" y="31818"/>
            <a:ext cx="4804064" cy="1030313"/>
          </a:xfrm>
          <a:prstGeom prst="rect">
            <a:avLst/>
          </a:prstGeom>
        </p:spPr>
      </p:pic>
      <p:sp>
        <p:nvSpPr>
          <p:cNvPr id="2" name="Title 1">
            <a:extLst>
              <a:ext uri="{FF2B5EF4-FFF2-40B4-BE49-F238E27FC236}">
                <a16:creationId xmlns:a16="http://schemas.microsoft.com/office/drawing/2014/main" id="{EB960534-E03B-9862-A51F-F80FE3CAFC4B}"/>
              </a:ext>
            </a:extLst>
          </p:cNvPr>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53DE48E3-9B28-EADB-7933-B14CC450D06B}"/>
              </a:ext>
            </a:extLst>
          </p:cNvPr>
          <p:cNvPicPr>
            <a:picLocks noChangeAspect="1"/>
          </p:cNvPicPr>
          <p:nvPr/>
        </p:nvPicPr>
        <p:blipFill>
          <a:blip r:embed="rId3"/>
          <a:stretch>
            <a:fillRect/>
          </a:stretch>
        </p:blipFill>
        <p:spPr>
          <a:xfrm>
            <a:off x="2127160" y="1062131"/>
            <a:ext cx="7937680" cy="4462659"/>
          </a:xfrm>
          <a:prstGeom prst="rect">
            <a:avLst/>
          </a:prstGeom>
        </p:spPr>
      </p:pic>
      <p:pic>
        <p:nvPicPr>
          <p:cNvPr id="5" name="Picture 4">
            <a:extLst>
              <a:ext uri="{FF2B5EF4-FFF2-40B4-BE49-F238E27FC236}">
                <a16:creationId xmlns:a16="http://schemas.microsoft.com/office/drawing/2014/main" id="{9B60C613-49EA-DF89-6E60-F934CB52B53F}"/>
              </a:ext>
            </a:extLst>
          </p:cNvPr>
          <p:cNvPicPr>
            <a:picLocks noChangeAspect="1"/>
          </p:cNvPicPr>
          <p:nvPr/>
        </p:nvPicPr>
        <p:blipFill>
          <a:blip r:embed="rId4"/>
          <a:stretch>
            <a:fillRect/>
          </a:stretch>
        </p:blipFill>
        <p:spPr>
          <a:xfrm>
            <a:off x="4623312" y="5091019"/>
            <a:ext cx="2571750" cy="1409700"/>
          </a:xfrm>
          <a:prstGeom prst="rect">
            <a:avLst/>
          </a:prstGeom>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2405156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5645F-14AA-3752-EC68-9672A2BCDC9F}"/>
              </a:ext>
            </a:extLst>
          </p:cNvPr>
          <p:cNvSpPr>
            <a:spLocks noGrp="1"/>
          </p:cNvSpPr>
          <p:nvPr>
            <p:ph type="title"/>
          </p:nvPr>
        </p:nvSpPr>
        <p:spPr>
          <a:xfrm>
            <a:off x="1371600" y="685800"/>
            <a:ext cx="9601200" cy="521208"/>
          </a:xfrm>
        </p:spPr>
        <p:txBody>
          <a:bodyPr>
            <a:normAutofit fontScale="90000"/>
          </a:bodyPr>
          <a:lstStyle/>
          <a:p>
            <a:r>
              <a:rPr lang="en-US" sz="3600" b="1" dirty="0"/>
              <a:t>Concern</a:t>
            </a:r>
            <a:br>
              <a:rPr lang="en-US" dirty="0"/>
            </a:br>
            <a:br>
              <a:rPr lang="en-GB" sz="2700" b="1" dirty="0"/>
            </a:br>
            <a:endParaRPr lang="en-GB" sz="2700" b="1" dirty="0"/>
          </a:p>
        </p:txBody>
      </p:sp>
      <p:sp>
        <p:nvSpPr>
          <p:cNvPr id="6" name="Content Placeholder 5">
            <a:extLst>
              <a:ext uri="{FF2B5EF4-FFF2-40B4-BE49-F238E27FC236}">
                <a16:creationId xmlns:a16="http://schemas.microsoft.com/office/drawing/2014/main" id="{CF3C08F1-3B5B-8B8F-72FA-78AB21864A8A}"/>
              </a:ext>
            </a:extLst>
          </p:cNvPr>
          <p:cNvSpPr>
            <a:spLocks noGrp="1"/>
          </p:cNvSpPr>
          <p:nvPr>
            <p:ph idx="1"/>
          </p:nvPr>
        </p:nvSpPr>
        <p:spPr>
          <a:xfrm>
            <a:off x="1048512" y="1536192"/>
            <a:ext cx="10655808" cy="4888992"/>
          </a:xfrm>
        </p:spPr>
        <p:txBody>
          <a:bodyPr>
            <a:normAutofit/>
          </a:bodyPr>
          <a:lstStyle/>
          <a:p>
            <a:r>
              <a:rPr lang="en-GB" dirty="0"/>
              <a:t>Increased withdrawal rate: The number of withdrawn </a:t>
            </a:r>
            <a:r>
              <a:rPr lang="en-GB" sz="2100" b="1" dirty="0"/>
              <a:t>oncology drug indications </a:t>
            </a:r>
            <a:r>
              <a:rPr lang="en-GB" dirty="0"/>
              <a:t>has increased in </a:t>
            </a:r>
            <a:r>
              <a:rPr lang="en-GB" sz="2100" b="1" dirty="0">
                <a:highlight>
                  <a:srgbClr val="00FFFF"/>
                </a:highlight>
              </a:rPr>
              <a:t>recent years. For example, a recent study found that between 1992 and August 2024, 34 of 226 (up to 22%) oncology accelerated approvals were withdrawn.</a:t>
            </a:r>
          </a:p>
          <a:p>
            <a:r>
              <a:rPr lang="en-GB" dirty="0"/>
              <a:t>Concentrated recent withdrawals</a:t>
            </a:r>
            <a:r>
              <a:rPr lang="en-GB" b="1" dirty="0">
                <a:highlight>
                  <a:srgbClr val="00FFFF"/>
                </a:highlight>
              </a:rPr>
              <a:t>: The majority of the withdrawals have occurred in the last five years. For instance</a:t>
            </a:r>
            <a:r>
              <a:rPr lang="en-GB" dirty="0"/>
              <a:t>, as of April 2023, 17 of 23 withdrawn accelerated approvals had occurred in the previous three years.</a:t>
            </a:r>
          </a:p>
          <a:p>
            <a:r>
              <a:rPr lang="en-GB" dirty="0"/>
              <a:t>Reasons for withdrawal: Withdrawals are typically due to failed confirmatory trials that do not meet the protocol-specified primary endpoint or fail to demonstrate clinical benefit.</a:t>
            </a:r>
          </a:p>
          <a:p>
            <a:r>
              <a:rPr lang="en-GB" dirty="0"/>
              <a:t>Timeframe for withdrawal: The time from accelerated approval to withdrawal can vary significantly. </a:t>
            </a:r>
            <a:r>
              <a:rPr lang="en-GB" dirty="0">
                <a:highlight>
                  <a:srgbClr val="00FFFF"/>
                </a:highlight>
              </a:rPr>
              <a:t>The median time from approval to withdrawal was 4.1 years </a:t>
            </a:r>
            <a:r>
              <a:rPr lang="en-GB" dirty="0"/>
              <a:t>as of July 2023, with 53.8% of withdrawals occurring within two years prior to that study's end date.</a:t>
            </a:r>
          </a:p>
          <a:p>
            <a:r>
              <a:rPr lang="en-GB" dirty="0"/>
              <a:t>Other outcomes: While some oncology drugs are withdrawn</a:t>
            </a:r>
            <a:r>
              <a:rPr lang="en-GB" dirty="0">
                <a:highlight>
                  <a:srgbClr val="00FF00"/>
                </a:highlight>
              </a:rPr>
              <a:t>, many accelerated approvals are converted to full approval (62.5% of accelerated approvals between 1992 and 2024). </a:t>
            </a:r>
          </a:p>
        </p:txBody>
      </p:sp>
      <p:sp>
        <p:nvSpPr>
          <p:cNvPr id="11" name="TextBox 10">
            <a:extLst>
              <a:ext uri="{FF2B5EF4-FFF2-40B4-BE49-F238E27FC236}">
                <a16:creationId xmlns:a16="http://schemas.microsoft.com/office/drawing/2014/main" id="{E93EBF4A-5A61-7A95-7E73-16545535FEB7}"/>
              </a:ext>
            </a:extLst>
          </p:cNvPr>
          <p:cNvSpPr txBox="1"/>
          <p:nvPr/>
        </p:nvSpPr>
        <p:spPr>
          <a:xfrm rot="10800000" flipV="1">
            <a:off x="844061" y="6639979"/>
            <a:ext cx="7323993" cy="276999"/>
          </a:xfrm>
          <a:prstGeom prst="rect">
            <a:avLst/>
          </a:prstGeom>
          <a:noFill/>
        </p:spPr>
        <p:txBody>
          <a:bodyPr wrap="square">
            <a:spAutoFit/>
          </a:bodyPr>
          <a:lstStyle/>
          <a:p>
            <a:r>
              <a:rPr lang="en-GB" sz="1200" dirty="0" err="1"/>
              <a:t>eClinicalMedicine</a:t>
            </a:r>
            <a:r>
              <a:rPr lang="en-GB" sz="1200" dirty="0"/>
              <a:t>. 2025 May 31;84:103088. </a:t>
            </a:r>
            <a:r>
              <a:rPr lang="en-GB" sz="1200" dirty="0" err="1"/>
              <a:t>doi</a:t>
            </a:r>
            <a:r>
              <a:rPr lang="en-GB" sz="1200" dirty="0"/>
              <a:t>: 10.1016/j.eclinm.2025.103088</a:t>
            </a:r>
          </a:p>
        </p:txBody>
      </p:sp>
    </p:spTree>
    <p:extLst>
      <p:ext uri="{BB962C8B-B14F-4D97-AF65-F5344CB8AC3E}">
        <p14:creationId xmlns:p14="http://schemas.microsoft.com/office/powerpoint/2010/main" val="211161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73A8-F4EA-0FFD-C5F6-7F37078F5D01}"/>
              </a:ext>
            </a:extLst>
          </p:cNvPr>
          <p:cNvSpPr>
            <a:spLocks noGrp="1"/>
          </p:cNvSpPr>
          <p:nvPr>
            <p:ph type="title"/>
          </p:nvPr>
        </p:nvSpPr>
        <p:spPr>
          <a:xfrm>
            <a:off x="816864" y="685800"/>
            <a:ext cx="10155936" cy="1253573"/>
          </a:xfrm>
        </p:spPr>
        <p:txBody>
          <a:bodyPr>
            <a:normAutofit fontScale="90000"/>
          </a:bodyPr>
          <a:lstStyle/>
          <a:p>
            <a:br>
              <a:rPr lang="en-GB" sz="3200" dirty="0"/>
            </a:br>
            <a:r>
              <a:rPr lang="en-GB" sz="3200" b="1" dirty="0"/>
              <a:t>Endometrial cancer : Global Incidence&amp; Statistics</a:t>
            </a:r>
            <a:br>
              <a:rPr lang="en-GB" dirty="0"/>
            </a:br>
            <a:endParaRPr lang="en-GB" dirty="0"/>
          </a:p>
        </p:txBody>
      </p:sp>
      <p:sp>
        <p:nvSpPr>
          <p:cNvPr id="3" name="Content Placeholder 2">
            <a:extLst>
              <a:ext uri="{FF2B5EF4-FFF2-40B4-BE49-F238E27FC236}">
                <a16:creationId xmlns:a16="http://schemas.microsoft.com/office/drawing/2014/main" id="{2942092D-FE3A-FC02-76C7-8A699AC8A131}"/>
              </a:ext>
            </a:extLst>
          </p:cNvPr>
          <p:cNvSpPr>
            <a:spLocks noGrp="1"/>
          </p:cNvSpPr>
          <p:nvPr>
            <p:ph sz="half" idx="1"/>
          </p:nvPr>
        </p:nvSpPr>
        <p:spPr>
          <a:xfrm>
            <a:off x="725557" y="2114551"/>
            <a:ext cx="6072808" cy="4293704"/>
          </a:xfrm>
        </p:spPr>
        <p:txBody>
          <a:bodyPr>
            <a:noAutofit/>
          </a:bodyPr>
          <a:lstStyle/>
          <a:p>
            <a:r>
              <a:rPr lang="en-GB" sz="1600" b="1" dirty="0">
                <a:latin typeface="Arial" panose="020B0604020202020204" pitchFamily="34" charset="0"/>
                <a:cs typeface="Arial" panose="020B0604020202020204" pitchFamily="34" charset="0"/>
              </a:rPr>
              <a:t>(WHO) </a:t>
            </a:r>
            <a:r>
              <a:rPr lang="en-GB" sz="1600" dirty="0">
                <a:latin typeface="Arial" panose="020B0604020202020204" pitchFamily="34" charset="0"/>
                <a:cs typeface="Arial" panose="020B0604020202020204" pitchFamily="34" charset="0"/>
              </a:rPr>
              <a:t>: is the sixth most common cancer in women globally, 2.2% of all new cancer cases. Higher in developed countries. </a:t>
            </a:r>
          </a:p>
          <a:p>
            <a:r>
              <a:rPr lang="en-GB" sz="1600" dirty="0">
                <a:latin typeface="Arial" panose="020B0604020202020204" pitchFamily="34" charset="0"/>
                <a:cs typeface="Arial" panose="020B0604020202020204" pitchFamily="34" charset="0"/>
              </a:rPr>
              <a:t>Worldwide incidence has increased significantly . About 70% diagnosed when the cancer is in an early stage.</a:t>
            </a:r>
          </a:p>
          <a:p>
            <a:r>
              <a:rPr lang="en-GB" sz="1600" dirty="0">
                <a:latin typeface="Arial" panose="020B0604020202020204" pitchFamily="34" charset="0"/>
                <a:cs typeface="Arial" panose="020B0604020202020204" pitchFamily="34" charset="0"/>
              </a:rPr>
              <a:t>Approximately 10 to 15% of patients present with advanced-stage disease,5 and 5-year survival among patients with distant metastases has been reported to be 17%.</a:t>
            </a:r>
          </a:p>
          <a:p>
            <a:r>
              <a:rPr lang="en-GB" sz="1600" dirty="0">
                <a:latin typeface="Arial" panose="020B0604020202020204" pitchFamily="34" charset="0"/>
                <a:cs typeface="Arial" panose="020B0604020202020204" pitchFamily="34" charset="0"/>
              </a:rPr>
              <a:t>Risk factors: prolonged exposure to </a:t>
            </a:r>
            <a:r>
              <a:rPr lang="en-GB" sz="1600" dirty="0" err="1">
                <a:latin typeface="Arial" panose="020B0604020202020204" pitchFamily="34" charset="0"/>
                <a:cs typeface="Arial" panose="020B0604020202020204" pitchFamily="34" charset="0"/>
              </a:rPr>
              <a:t>Estrogen</a:t>
            </a:r>
            <a:r>
              <a:rPr lang="en-GB" sz="1600" dirty="0">
                <a:latin typeface="Arial" panose="020B0604020202020204" pitchFamily="34" charset="0"/>
                <a:cs typeface="Arial" panose="020B0604020202020204" pitchFamily="34" charset="0"/>
              </a:rPr>
              <a:t> is a primary risk factor. Women with early menarche, late menopause, or who have never been pregnant .</a:t>
            </a:r>
          </a:p>
          <a:p>
            <a:r>
              <a:rPr lang="en-GB" sz="1600" dirty="0">
                <a:highlight>
                  <a:srgbClr val="00FFFF"/>
                </a:highlight>
                <a:latin typeface="Arial" panose="020B0604020202020204" pitchFamily="34" charset="0"/>
                <a:cs typeface="Arial" panose="020B0604020202020204" pitchFamily="34" charset="0"/>
              </a:rPr>
              <a:t>Future projections: it is projected that the incidence of endometrial cancer in postmenopausal women aged 55 and above will increase by 6.5% by 2036.</a:t>
            </a:r>
          </a:p>
          <a:p>
            <a:r>
              <a:rPr lang="en-GB" sz="1600" dirty="0">
                <a:latin typeface="Arial" panose="020B0604020202020204" pitchFamily="34" charset="0"/>
                <a:cs typeface="Arial" panose="020B0604020202020204" pitchFamily="34" charset="0"/>
              </a:rPr>
              <a:t> Age-specific incidence of uterine cancer was highest for women aged 60–64 years. </a:t>
            </a:r>
          </a:p>
        </p:txBody>
      </p:sp>
      <p:sp>
        <p:nvSpPr>
          <p:cNvPr id="9" name="Content Placeholder 8">
            <a:extLst>
              <a:ext uri="{FF2B5EF4-FFF2-40B4-BE49-F238E27FC236}">
                <a16:creationId xmlns:a16="http://schemas.microsoft.com/office/drawing/2014/main" id="{19E87A97-FD20-70C1-440F-35D33B0FCEC8}"/>
              </a:ext>
            </a:extLst>
          </p:cNvPr>
          <p:cNvSpPr>
            <a:spLocks noGrp="1"/>
          </p:cNvSpPr>
          <p:nvPr>
            <p:ph sz="half" idx="2"/>
          </p:nvPr>
        </p:nvSpPr>
        <p:spPr>
          <a:xfrm>
            <a:off x="6947452" y="2874895"/>
            <a:ext cx="5019261" cy="3704809"/>
          </a:xfrm>
        </p:spPr>
        <p:txBody>
          <a:bodyPr>
            <a:normAutofit fontScale="400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3500" dirty="0">
                <a:latin typeface="Arial" panose="020B0604020202020204" pitchFamily="34" charset="0"/>
                <a:cs typeface="Arial" panose="020B0604020202020204" pitchFamily="34" charset="0"/>
              </a:rPr>
              <a:t>This is attributed to the rising incidence of endometrial cancer, growing advancements in early detection &amp; diagnosis, </a:t>
            </a:r>
          </a:p>
          <a:p>
            <a:r>
              <a:rPr lang="en-GB" sz="3500" dirty="0">
                <a:latin typeface="Arial" panose="020B0604020202020204" pitchFamily="34" charset="0"/>
                <a:cs typeface="Arial" panose="020B0604020202020204" pitchFamily="34" charset="0"/>
              </a:rPr>
              <a:t> increasing number of research &amp; development in the oncology fields. </a:t>
            </a:r>
          </a:p>
          <a:p>
            <a:r>
              <a:rPr lang="en-GB" sz="3500" dirty="0">
                <a:latin typeface="Arial" panose="020B0604020202020204" pitchFamily="34" charset="0"/>
                <a:cs typeface="Arial" panose="020B0604020202020204" pitchFamily="34" charset="0"/>
              </a:rPr>
              <a:t>increasing adoption of personalized medicines &amp; targeted therapies is anticipated to further fuel the growth of the market from 2023 to 2030</a:t>
            </a:r>
            <a:r>
              <a:rPr lang="en-GB" sz="2300"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4F49AC0D-1A68-86D3-3888-4E49C3181F1E}"/>
              </a:ext>
            </a:extLst>
          </p:cNvPr>
          <p:cNvPicPr>
            <a:picLocks noChangeAspect="1"/>
          </p:cNvPicPr>
          <p:nvPr/>
        </p:nvPicPr>
        <p:blipFill>
          <a:blip r:embed="rId3"/>
          <a:stretch>
            <a:fillRect/>
          </a:stretch>
        </p:blipFill>
        <p:spPr>
          <a:xfrm>
            <a:off x="7017865" y="1939373"/>
            <a:ext cx="4878434" cy="2787926"/>
          </a:xfrm>
          <a:prstGeom prst="rect">
            <a:avLst/>
          </a:prstGeom>
        </p:spPr>
      </p:pic>
      <p:pic>
        <p:nvPicPr>
          <p:cNvPr id="4" name="Picture 3">
            <a:extLst>
              <a:ext uri="{FF2B5EF4-FFF2-40B4-BE49-F238E27FC236}">
                <a16:creationId xmlns:a16="http://schemas.microsoft.com/office/drawing/2014/main" id="{7B38E394-CA82-42FD-7257-7019E03011B5}"/>
              </a:ext>
            </a:extLst>
          </p:cNvPr>
          <p:cNvPicPr>
            <a:picLocks noChangeAspect="1"/>
          </p:cNvPicPr>
          <p:nvPr/>
        </p:nvPicPr>
        <p:blipFill>
          <a:blip r:embed="rId4"/>
          <a:srcRect l="-1" r="-3643" b="30666"/>
          <a:stretch>
            <a:fillRect/>
          </a:stretch>
        </p:blipFill>
        <p:spPr>
          <a:xfrm>
            <a:off x="9999903" y="52276"/>
            <a:ext cx="2221189" cy="1485901"/>
          </a:xfrm>
          <a:prstGeom prst="rect">
            <a:avLst/>
          </a:prstGeom>
        </p:spPr>
      </p:pic>
      <p:pic>
        <p:nvPicPr>
          <p:cNvPr id="6" name="Picture 5">
            <a:extLst>
              <a:ext uri="{FF2B5EF4-FFF2-40B4-BE49-F238E27FC236}">
                <a16:creationId xmlns:a16="http://schemas.microsoft.com/office/drawing/2014/main" id="{9BCE7F28-8F9E-EDB9-5302-CC16E54B0897}"/>
              </a:ext>
            </a:extLst>
          </p:cNvPr>
          <p:cNvPicPr>
            <a:picLocks noChangeAspect="1"/>
          </p:cNvPicPr>
          <p:nvPr/>
        </p:nvPicPr>
        <p:blipFill>
          <a:blip r:embed="rId5"/>
          <a:stretch>
            <a:fillRect/>
          </a:stretch>
        </p:blipFill>
        <p:spPr>
          <a:xfrm>
            <a:off x="10619226" y="1146824"/>
            <a:ext cx="1146147" cy="792549"/>
          </a:xfrm>
          <a:prstGeom prst="rect">
            <a:avLst/>
          </a:prstGeom>
        </p:spPr>
      </p:pic>
    </p:spTree>
    <p:extLst>
      <p:ext uri="{BB962C8B-B14F-4D97-AF65-F5344CB8AC3E}">
        <p14:creationId xmlns:p14="http://schemas.microsoft.com/office/powerpoint/2010/main" val="32096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62195-4FD9-B838-6FBC-1FE3C96CA9D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EFE3A10-71B2-2F39-2E1F-27F2C7944B4C}"/>
              </a:ext>
            </a:extLst>
          </p:cNvPr>
          <p:cNvSpPr>
            <a:spLocks noGrp="1"/>
          </p:cNvSpPr>
          <p:nvPr>
            <p:ph type="title"/>
          </p:nvPr>
        </p:nvSpPr>
        <p:spPr>
          <a:xfrm>
            <a:off x="743712" y="326189"/>
            <a:ext cx="10229088" cy="1845511"/>
          </a:xfrm>
        </p:spPr>
        <p:txBody>
          <a:bodyPr>
            <a:normAutofit/>
          </a:bodyPr>
          <a:lstStyle/>
          <a:p>
            <a:r>
              <a:rPr lang="en-GB" sz="2800" b="1" dirty="0"/>
              <a:t>ESMO 2025 : </a:t>
            </a:r>
            <a:r>
              <a:rPr lang="en-GB" sz="2400" b="1" dirty="0"/>
              <a:t>Endometrial Cancer: A Five-Year Durability Signal</a:t>
            </a:r>
            <a:br>
              <a:rPr lang="en-GB" sz="2800" b="1" dirty="0"/>
            </a:br>
            <a:r>
              <a:rPr lang="en-GB" sz="2800" b="1" dirty="0"/>
              <a:t>Pembrolizumab + </a:t>
            </a:r>
            <a:r>
              <a:rPr lang="en-GB" sz="2800" b="1" dirty="0" err="1"/>
              <a:t>lenvatinib</a:t>
            </a:r>
            <a:r>
              <a:rPr lang="en-GB" sz="2800" b="1" dirty="0"/>
              <a:t> (KEYNOTE-775 / Study 309) </a:t>
            </a:r>
            <a:br>
              <a:rPr lang="en-GB" sz="2800" b="1" dirty="0"/>
            </a:br>
            <a:r>
              <a:rPr lang="en-GB" sz="2800" b="1" dirty="0"/>
              <a:t>The </a:t>
            </a:r>
            <a:r>
              <a:rPr lang="en-GB" sz="2000" dirty="0"/>
              <a:t>FIRST AND ONLY anti–PD-1 + TKI combination approved for adult patients with certain types of advanced endometrial carcinoma.</a:t>
            </a:r>
            <a:endParaRPr lang="en-GB" sz="2800" dirty="0"/>
          </a:p>
        </p:txBody>
      </p:sp>
      <p:pic>
        <p:nvPicPr>
          <p:cNvPr id="6" name="Picture 5">
            <a:extLst>
              <a:ext uri="{FF2B5EF4-FFF2-40B4-BE49-F238E27FC236}">
                <a16:creationId xmlns:a16="http://schemas.microsoft.com/office/drawing/2014/main" id="{FFB4BA0B-05DE-91ED-9146-3205DC0C7574}"/>
              </a:ext>
            </a:extLst>
          </p:cNvPr>
          <p:cNvPicPr>
            <a:picLocks noChangeAspect="1"/>
          </p:cNvPicPr>
          <p:nvPr/>
        </p:nvPicPr>
        <p:blipFill>
          <a:blip r:embed="rId2"/>
          <a:srcRect l="31116" t="23289" r="13010" b="19788"/>
          <a:stretch>
            <a:fillRect/>
          </a:stretch>
        </p:blipFill>
        <p:spPr>
          <a:xfrm>
            <a:off x="520924" y="1744731"/>
            <a:ext cx="8418576" cy="4582668"/>
          </a:xfrm>
          <a:prstGeom prst="rect">
            <a:avLst/>
          </a:prstGeom>
        </p:spPr>
      </p:pic>
      <p:sp>
        <p:nvSpPr>
          <p:cNvPr id="9" name="TextBox 8">
            <a:extLst>
              <a:ext uri="{FF2B5EF4-FFF2-40B4-BE49-F238E27FC236}">
                <a16:creationId xmlns:a16="http://schemas.microsoft.com/office/drawing/2014/main" id="{A17BC079-D142-B724-D6D9-FA78A0D5FFBD}"/>
              </a:ext>
            </a:extLst>
          </p:cNvPr>
          <p:cNvSpPr txBox="1"/>
          <p:nvPr/>
        </p:nvSpPr>
        <p:spPr>
          <a:xfrm>
            <a:off x="9345168" y="2377440"/>
            <a:ext cx="2688336" cy="3323987"/>
          </a:xfrm>
          <a:prstGeom prst="rect">
            <a:avLst/>
          </a:prstGeom>
          <a:noFill/>
        </p:spPr>
        <p:txBody>
          <a:bodyPr wrap="square">
            <a:spAutoFit/>
          </a:bodyPr>
          <a:lstStyle/>
          <a:p>
            <a:r>
              <a:rPr lang="en-GB" sz="1600" b="1" dirty="0">
                <a:highlight>
                  <a:srgbClr val="00FFFF"/>
                </a:highlight>
              </a:rPr>
              <a:t>Pembrolizumab: </a:t>
            </a:r>
            <a:r>
              <a:rPr lang="en-GB" sz="1600" b="1" dirty="0"/>
              <a:t>checkpoint inhibitor that targets PD-1 (programmed death-1) receptor, </a:t>
            </a:r>
          </a:p>
          <a:p>
            <a:r>
              <a:rPr lang="en-GB" sz="1600" b="1" dirty="0">
                <a:highlight>
                  <a:srgbClr val="00FFFF"/>
                </a:highlight>
              </a:rPr>
              <a:t>Lenvatinib</a:t>
            </a:r>
            <a:r>
              <a:rPr lang="en-GB" sz="1600" b="1" dirty="0"/>
              <a:t> is a multi-kinase inhibitor that targets VEGFR, FGFR, PDGFR</a:t>
            </a:r>
            <a:r>
              <a:rPr lang="el-GR" sz="1600" b="1" dirty="0"/>
              <a:t>α, </a:t>
            </a:r>
            <a:r>
              <a:rPr lang="en-GB" sz="1600" b="1" dirty="0"/>
              <a:t>RET, and KIT, and works by inhibiting angiogenesis and </a:t>
            </a:r>
            <a:r>
              <a:rPr lang="en-GB" sz="1600" b="1" dirty="0" err="1"/>
              <a:t>tumor</a:t>
            </a:r>
            <a:r>
              <a:rPr lang="en-GB" sz="1600" b="1" dirty="0"/>
              <a:t> proliferation.</a:t>
            </a:r>
            <a:br>
              <a:rPr lang="en-GB" sz="1600" b="1" dirty="0"/>
            </a:br>
            <a:r>
              <a:rPr lang="en-GB" sz="1600" b="1" dirty="0"/>
              <a:t>The combination aims to synergize immune activation with anti-angiogenic effects</a:t>
            </a:r>
            <a:r>
              <a:rPr lang="en-GB" sz="1800" b="1" dirty="0"/>
              <a:t>, </a:t>
            </a:r>
            <a:endParaRPr lang="en-GB" dirty="0"/>
          </a:p>
        </p:txBody>
      </p:sp>
      <p:pic>
        <p:nvPicPr>
          <p:cNvPr id="12" name="Picture 11">
            <a:extLst>
              <a:ext uri="{FF2B5EF4-FFF2-40B4-BE49-F238E27FC236}">
                <a16:creationId xmlns:a16="http://schemas.microsoft.com/office/drawing/2014/main" id="{78ABF021-EF62-C781-A686-6136ECCB5987}"/>
              </a:ext>
            </a:extLst>
          </p:cNvPr>
          <p:cNvPicPr>
            <a:picLocks noChangeAspect="1"/>
          </p:cNvPicPr>
          <p:nvPr/>
        </p:nvPicPr>
        <p:blipFill>
          <a:blip r:embed="rId3"/>
          <a:srcRect l="20400" t="40112" r="54500" b="32978"/>
          <a:stretch>
            <a:fillRect/>
          </a:stretch>
        </p:blipFill>
        <p:spPr>
          <a:xfrm>
            <a:off x="6284976" y="3763545"/>
            <a:ext cx="3060192" cy="1845512"/>
          </a:xfrm>
          <a:prstGeom prst="rect">
            <a:avLst/>
          </a:prstGeom>
        </p:spPr>
      </p:pic>
      <p:pic>
        <p:nvPicPr>
          <p:cNvPr id="13" name="Picture 12">
            <a:extLst>
              <a:ext uri="{FF2B5EF4-FFF2-40B4-BE49-F238E27FC236}">
                <a16:creationId xmlns:a16="http://schemas.microsoft.com/office/drawing/2014/main" id="{6E7D6859-0E5B-68C9-DFCF-40347344E4A9}"/>
              </a:ext>
            </a:extLst>
          </p:cNvPr>
          <p:cNvPicPr>
            <a:picLocks noChangeAspect="1"/>
          </p:cNvPicPr>
          <p:nvPr/>
        </p:nvPicPr>
        <p:blipFill>
          <a:blip r:embed="rId4"/>
          <a:stretch>
            <a:fillRect/>
          </a:stretch>
        </p:blipFill>
        <p:spPr>
          <a:xfrm>
            <a:off x="5473639" y="1949143"/>
            <a:ext cx="6559865" cy="4351233"/>
          </a:xfrm>
          <a:prstGeom prst="rect">
            <a:avLst/>
          </a:prstGeom>
        </p:spPr>
      </p:pic>
      <p:sp>
        <p:nvSpPr>
          <p:cNvPr id="16" name="TextBox 15">
            <a:extLst>
              <a:ext uri="{FF2B5EF4-FFF2-40B4-BE49-F238E27FC236}">
                <a16:creationId xmlns:a16="http://schemas.microsoft.com/office/drawing/2014/main" id="{1E383001-42EE-EE52-703F-8A25B19ADB05}"/>
              </a:ext>
            </a:extLst>
          </p:cNvPr>
          <p:cNvSpPr txBox="1"/>
          <p:nvPr/>
        </p:nvSpPr>
        <p:spPr>
          <a:xfrm>
            <a:off x="658368" y="6506116"/>
            <a:ext cx="8973312" cy="369332"/>
          </a:xfrm>
          <a:prstGeom prst="rect">
            <a:avLst/>
          </a:prstGeom>
          <a:noFill/>
        </p:spPr>
        <p:txBody>
          <a:bodyPr wrap="square">
            <a:spAutoFit/>
          </a:bodyPr>
          <a:lstStyle/>
          <a:p>
            <a:r>
              <a:rPr lang="en-GB" dirty="0"/>
              <a:t>Study 309/KEYNOTE-775 (ClinicalTrials.gov, NCT03517449</a:t>
            </a:r>
          </a:p>
        </p:txBody>
      </p:sp>
      <p:pic>
        <p:nvPicPr>
          <p:cNvPr id="17" name="Picture 16">
            <a:extLst>
              <a:ext uri="{FF2B5EF4-FFF2-40B4-BE49-F238E27FC236}">
                <a16:creationId xmlns:a16="http://schemas.microsoft.com/office/drawing/2014/main" id="{1537086E-1F1D-2165-CE98-32F2BE934F93}"/>
              </a:ext>
            </a:extLst>
          </p:cNvPr>
          <p:cNvPicPr>
            <a:picLocks noChangeAspect="1"/>
          </p:cNvPicPr>
          <p:nvPr/>
        </p:nvPicPr>
        <p:blipFill>
          <a:blip r:embed="rId5"/>
          <a:stretch>
            <a:fillRect/>
          </a:stretch>
        </p:blipFill>
        <p:spPr>
          <a:xfrm>
            <a:off x="188407" y="0"/>
            <a:ext cx="5193792" cy="6858000"/>
          </a:xfrm>
          <a:prstGeom prst="rect">
            <a:avLst/>
          </a:prstGeom>
        </p:spPr>
      </p:pic>
    </p:spTree>
    <p:extLst>
      <p:ext uri="{BB962C8B-B14F-4D97-AF65-F5344CB8AC3E}">
        <p14:creationId xmlns:p14="http://schemas.microsoft.com/office/powerpoint/2010/main" val="15079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A26E-C1E5-58D5-0B30-17DF05AE2E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3BF06A-C7DE-4C6F-C58F-2075B6862C3B}"/>
              </a:ext>
            </a:extLst>
          </p:cNvPr>
          <p:cNvSpPr>
            <a:spLocks noGrp="1"/>
          </p:cNvSpPr>
          <p:nvPr>
            <p:ph type="title"/>
          </p:nvPr>
        </p:nvSpPr>
        <p:spPr>
          <a:xfrm>
            <a:off x="975359" y="327991"/>
            <a:ext cx="9997441" cy="1843709"/>
          </a:xfrm>
        </p:spPr>
        <p:txBody>
          <a:bodyPr>
            <a:normAutofit/>
          </a:bodyPr>
          <a:lstStyle/>
          <a:p>
            <a:r>
              <a:rPr lang="en-GB" sz="2800" b="1" dirty="0"/>
              <a:t>Pembrolizumab + </a:t>
            </a:r>
            <a:r>
              <a:rPr lang="en-GB" sz="2800" b="1" dirty="0" err="1"/>
              <a:t>lenvatinib</a:t>
            </a:r>
            <a:r>
              <a:rPr lang="en-GB" sz="2800" b="1" dirty="0"/>
              <a:t> (KEYNOTE-775 / Study 309)</a:t>
            </a:r>
            <a:br>
              <a:rPr lang="en-GB" sz="2800" b="1" dirty="0"/>
            </a:br>
            <a:r>
              <a:rPr lang="en-GB" sz="2800" b="1" dirty="0"/>
              <a:t>Efficacy : </a:t>
            </a:r>
            <a:r>
              <a:rPr lang="en-GB" sz="2800" b="1" dirty="0">
                <a:highlight>
                  <a:srgbClr val="00FFFF"/>
                </a:highlight>
              </a:rPr>
              <a:t>Focus on OS</a:t>
            </a:r>
          </a:p>
        </p:txBody>
      </p:sp>
      <p:pic>
        <p:nvPicPr>
          <p:cNvPr id="6" name="Picture 5">
            <a:extLst>
              <a:ext uri="{FF2B5EF4-FFF2-40B4-BE49-F238E27FC236}">
                <a16:creationId xmlns:a16="http://schemas.microsoft.com/office/drawing/2014/main" id="{E151ABD4-CCCD-1767-8A7A-188ACC4531BA}"/>
              </a:ext>
            </a:extLst>
          </p:cNvPr>
          <p:cNvPicPr>
            <a:picLocks noChangeAspect="1"/>
          </p:cNvPicPr>
          <p:nvPr/>
        </p:nvPicPr>
        <p:blipFill>
          <a:blip r:embed="rId2"/>
          <a:stretch>
            <a:fillRect/>
          </a:stretch>
        </p:blipFill>
        <p:spPr>
          <a:xfrm>
            <a:off x="683793" y="1285909"/>
            <a:ext cx="5412207" cy="5244100"/>
          </a:xfrm>
          <a:prstGeom prst="rect">
            <a:avLst/>
          </a:prstGeom>
        </p:spPr>
      </p:pic>
      <p:pic>
        <p:nvPicPr>
          <p:cNvPr id="3" name="Picture 2">
            <a:extLst>
              <a:ext uri="{FF2B5EF4-FFF2-40B4-BE49-F238E27FC236}">
                <a16:creationId xmlns:a16="http://schemas.microsoft.com/office/drawing/2014/main" id="{F633B74F-E8E0-BF73-C7B6-600D22146960}"/>
              </a:ext>
            </a:extLst>
          </p:cNvPr>
          <p:cNvPicPr>
            <a:picLocks noChangeAspect="1"/>
          </p:cNvPicPr>
          <p:nvPr/>
        </p:nvPicPr>
        <p:blipFill>
          <a:blip r:embed="rId3"/>
          <a:stretch>
            <a:fillRect/>
          </a:stretch>
        </p:blipFill>
        <p:spPr>
          <a:xfrm>
            <a:off x="6096000" y="1206583"/>
            <a:ext cx="5681472" cy="3846069"/>
          </a:xfrm>
          <a:prstGeom prst="rect">
            <a:avLst/>
          </a:prstGeom>
        </p:spPr>
      </p:pic>
      <p:sp>
        <p:nvSpPr>
          <p:cNvPr id="8" name="TextBox 7">
            <a:extLst>
              <a:ext uri="{FF2B5EF4-FFF2-40B4-BE49-F238E27FC236}">
                <a16:creationId xmlns:a16="http://schemas.microsoft.com/office/drawing/2014/main" id="{B0DF12D6-F247-FFD9-C0B8-0AACAD06221A}"/>
              </a:ext>
            </a:extLst>
          </p:cNvPr>
          <p:cNvSpPr txBox="1"/>
          <p:nvPr/>
        </p:nvSpPr>
        <p:spPr>
          <a:xfrm>
            <a:off x="6388608" y="5327904"/>
            <a:ext cx="5681472" cy="923330"/>
          </a:xfrm>
          <a:prstGeom prst="rect">
            <a:avLst/>
          </a:prstGeom>
          <a:noFill/>
        </p:spPr>
        <p:txBody>
          <a:bodyPr wrap="square">
            <a:spAutoFit/>
          </a:bodyPr>
          <a:lstStyle/>
          <a:p>
            <a:r>
              <a:rPr lang="en-GB" dirty="0">
                <a:highlight>
                  <a:srgbClr val="00FFFF"/>
                </a:highlight>
              </a:rPr>
              <a:t>Patients lived a median of 5.4 months longer with </a:t>
            </a:r>
            <a:r>
              <a:rPr lang="en-GB" dirty="0" err="1">
                <a:highlight>
                  <a:srgbClr val="00FFFF"/>
                </a:highlight>
              </a:rPr>
              <a:t>Pembro</a:t>
            </a:r>
            <a:r>
              <a:rPr lang="en-GB" dirty="0">
                <a:highlight>
                  <a:srgbClr val="00FFFF"/>
                </a:highlight>
              </a:rPr>
              <a:t> + Lenvatinib vs doxorubicin or paclitaxel </a:t>
            </a:r>
          </a:p>
          <a:p>
            <a:r>
              <a:rPr lang="en-GB" dirty="0">
                <a:highlight>
                  <a:srgbClr val="00FFFF"/>
                </a:highlight>
              </a:rPr>
              <a:t>(17.4 vs 12.0 months, respectively).</a:t>
            </a:r>
          </a:p>
        </p:txBody>
      </p:sp>
      <p:pic>
        <p:nvPicPr>
          <p:cNvPr id="9" name="Picture 8">
            <a:extLst>
              <a:ext uri="{FF2B5EF4-FFF2-40B4-BE49-F238E27FC236}">
                <a16:creationId xmlns:a16="http://schemas.microsoft.com/office/drawing/2014/main" id="{2C05F48A-0F0F-B7EA-9B1D-D77DF719F381}"/>
              </a:ext>
            </a:extLst>
          </p:cNvPr>
          <p:cNvPicPr>
            <a:picLocks noChangeAspect="1"/>
          </p:cNvPicPr>
          <p:nvPr/>
        </p:nvPicPr>
        <p:blipFill>
          <a:blip r:embed="rId4"/>
          <a:stretch>
            <a:fillRect/>
          </a:stretch>
        </p:blipFill>
        <p:spPr>
          <a:xfrm>
            <a:off x="6925056" y="3600048"/>
            <a:ext cx="4258454" cy="1727856"/>
          </a:xfrm>
          <a:prstGeom prst="rect">
            <a:avLst/>
          </a:prstGeom>
        </p:spPr>
      </p:pic>
      <p:pic>
        <p:nvPicPr>
          <p:cNvPr id="11" name="Picture 10">
            <a:extLst>
              <a:ext uri="{FF2B5EF4-FFF2-40B4-BE49-F238E27FC236}">
                <a16:creationId xmlns:a16="http://schemas.microsoft.com/office/drawing/2014/main" id="{05F72029-616D-3728-DB47-7A6F654B59EE}"/>
              </a:ext>
            </a:extLst>
          </p:cNvPr>
          <p:cNvPicPr>
            <a:picLocks noChangeAspect="1"/>
          </p:cNvPicPr>
          <p:nvPr/>
        </p:nvPicPr>
        <p:blipFill>
          <a:blip r:embed="rId5"/>
          <a:srcRect l="24100" t="27200" r="24900" b="21484"/>
          <a:stretch>
            <a:fillRect/>
          </a:stretch>
        </p:blipFill>
        <p:spPr>
          <a:xfrm>
            <a:off x="5803393" y="3293018"/>
            <a:ext cx="6217920" cy="3519267"/>
          </a:xfrm>
          <a:prstGeom prst="rect">
            <a:avLst/>
          </a:prstGeom>
          <a:ln w="111125">
            <a:solidFill>
              <a:srgbClr val="002060"/>
            </a:solidFill>
          </a:ln>
        </p:spPr>
      </p:pic>
    </p:spTree>
    <p:extLst>
      <p:ext uri="{BB962C8B-B14F-4D97-AF65-F5344CB8AC3E}">
        <p14:creationId xmlns:p14="http://schemas.microsoft.com/office/powerpoint/2010/main" val="233702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7089-4A5B-DED6-34B6-BABE351410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D6A1CA-97CF-EAE4-8846-24AD4A39EA6F}"/>
              </a:ext>
            </a:extLst>
          </p:cNvPr>
          <p:cNvSpPr>
            <a:spLocks noGrp="1"/>
          </p:cNvSpPr>
          <p:nvPr>
            <p:ph type="title"/>
          </p:nvPr>
        </p:nvSpPr>
        <p:spPr>
          <a:xfrm>
            <a:off x="975359" y="327991"/>
            <a:ext cx="9997441" cy="1843709"/>
          </a:xfrm>
        </p:spPr>
        <p:txBody>
          <a:bodyPr>
            <a:normAutofit/>
          </a:bodyPr>
          <a:lstStyle/>
          <a:p>
            <a:r>
              <a:rPr lang="en-GB" sz="2800" b="1" dirty="0"/>
              <a:t>Pembrolizumab + Lenvatinib (KEYNOTE-775 / Study 309)</a:t>
            </a:r>
            <a:br>
              <a:rPr lang="en-GB" sz="2800" b="1" dirty="0"/>
            </a:br>
            <a:r>
              <a:rPr lang="en-GB" sz="2800" b="1" dirty="0"/>
              <a:t>Efficacy : </a:t>
            </a:r>
            <a:r>
              <a:rPr lang="en-GB" sz="2800" b="1" dirty="0">
                <a:highlight>
                  <a:srgbClr val="00FFFF"/>
                </a:highlight>
              </a:rPr>
              <a:t>Focus on progression-free survival</a:t>
            </a:r>
            <a:br>
              <a:rPr lang="en-GB" sz="2800" b="1" dirty="0">
                <a:highlight>
                  <a:srgbClr val="00FFFF"/>
                </a:highlight>
              </a:rPr>
            </a:br>
            <a:endParaRPr lang="en-GB" sz="2800" b="1" dirty="0">
              <a:highlight>
                <a:srgbClr val="00FFFF"/>
              </a:highlight>
            </a:endParaRPr>
          </a:p>
        </p:txBody>
      </p:sp>
      <p:pic>
        <p:nvPicPr>
          <p:cNvPr id="2" name="Picture 1">
            <a:extLst>
              <a:ext uri="{FF2B5EF4-FFF2-40B4-BE49-F238E27FC236}">
                <a16:creationId xmlns:a16="http://schemas.microsoft.com/office/drawing/2014/main" id="{DC178411-A8BD-1EFE-5EAA-A7D985270FFC}"/>
              </a:ext>
            </a:extLst>
          </p:cNvPr>
          <p:cNvPicPr>
            <a:picLocks noChangeAspect="1"/>
          </p:cNvPicPr>
          <p:nvPr/>
        </p:nvPicPr>
        <p:blipFill>
          <a:blip r:embed="rId2"/>
          <a:stretch>
            <a:fillRect/>
          </a:stretch>
        </p:blipFill>
        <p:spPr>
          <a:xfrm>
            <a:off x="597153" y="1352835"/>
            <a:ext cx="5901439" cy="5505165"/>
          </a:xfrm>
          <a:prstGeom prst="rect">
            <a:avLst/>
          </a:prstGeom>
        </p:spPr>
      </p:pic>
      <p:pic>
        <p:nvPicPr>
          <p:cNvPr id="5" name="Picture 4">
            <a:extLst>
              <a:ext uri="{FF2B5EF4-FFF2-40B4-BE49-F238E27FC236}">
                <a16:creationId xmlns:a16="http://schemas.microsoft.com/office/drawing/2014/main" id="{050AB968-CC69-1811-394D-3317CAC2582F}"/>
              </a:ext>
            </a:extLst>
          </p:cNvPr>
          <p:cNvPicPr>
            <a:picLocks noChangeAspect="1"/>
          </p:cNvPicPr>
          <p:nvPr/>
        </p:nvPicPr>
        <p:blipFill>
          <a:blip r:embed="rId3"/>
          <a:stretch>
            <a:fillRect/>
          </a:stretch>
        </p:blipFill>
        <p:spPr>
          <a:xfrm>
            <a:off x="5669280" y="1478121"/>
            <a:ext cx="6425693" cy="3657917"/>
          </a:xfrm>
          <a:prstGeom prst="rect">
            <a:avLst/>
          </a:prstGeom>
        </p:spPr>
      </p:pic>
      <p:sp>
        <p:nvSpPr>
          <p:cNvPr id="9" name="TextBox 8">
            <a:extLst>
              <a:ext uri="{FF2B5EF4-FFF2-40B4-BE49-F238E27FC236}">
                <a16:creationId xmlns:a16="http://schemas.microsoft.com/office/drawing/2014/main" id="{2FA98B6A-22F8-EB8D-DEC6-448A63799CDC}"/>
              </a:ext>
            </a:extLst>
          </p:cNvPr>
          <p:cNvSpPr txBox="1"/>
          <p:nvPr/>
        </p:nvSpPr>
        <p:spPr>
          <a:xfrm rot="10800000" flipV="1">
            <a:off x="6742176" y="5162766"/>
            <a:ext cx="4864863" cy="1569660"/>
          </a:xfrm>
          <a:prstGeom prst="rect">
            <a:avLst/>
          </a:prstGeom>
          <a:noFill/>
        </p:spPr>
        <p:txBody>
          <a:bodyPr wrap="square">
            <a:spAutoFit/>
          </a:bodyPr>
          <a:lstStyle/>
          <a:p>
            <a:r>
              <a:rPr lang="en-GB" sz="1600" dirty="0"/>
              <a:t>Patients lived with more disease progression–free time with Pembrolizumab + </a:t>
            </a:r>
            <a:r>
              <a:rPr lang="en-GB" sz="1600" dirty="0" err="1"/>
              <a:t>lenvatinib</a:t>
            </a:r>
            <a:r>
              <a:rPr lang="en-GB" sz="1600" dirty="0"/>
              <a:t> vs doxorubicin or paclitaxel (</a:t>
            </a:r>
            <a:r>
              <a:rPr lang="en-GB" sz="1600" dirty="0" err="1"/>
              <a:t>HRc</a:t>
            </a:r>
            <a:r>
              <a:rPr lang="en-GB" sz="1600" dirty="0"/>
              <a:t>=0.60 [95% CI, 0.50–0.72]; Pd&lt;0.0001). KEYTRUDA + LENVIMA achieved 6.6 months of median PFS vs 3.8 months with doxorubicin or paclitaxel</a:t>
            </a:r>
          </a:p>
        </p:txBody>
      </p:sp>
    </p:spTree>
    <p:extLst>
      <p:ext uri="{BB962C8B-B14F-4D97-AF65-F5344CB8AC3E}">
        <p14:creationId xmlns:p14="http://schemas.microsoft.com/office/powerpoint/2010/main" val="155848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F3260-0F31-F734-D709-38C466E145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7B6A4D-2D3C-86A0-041C-B291294D1914}"/>
              </a:ext>
            </a:extLst>
          </p:cNvPr>
          <p:cNvSpPr>
            <a:spLocks noGrp="1"/>
          </p:cNvSpPr>
          <p:nvPr>
            <p:ph type="title"/>
          </p:nvPr>
        </p:nvSpPr>
        <p:spPr>
          <a:xfrm>
            <a:off x="975359" y="327991"/>
            <a:ext cx="9997441" cy="1843709"/>
          </a:xfrm>
        </p:spPr>
        <p:txBody>
          <a:bodyPr>
            <a:normAutofit fontScale="90000"/>
          </a:bodyPr>
          <a:lstStyle/>
          <a:p>
            <a:r>
              <a:rPr lang="en-GB" sz="2800" b="1" dirty="0"/>
              <a:t>Pembrolizumab + Lenvatinib (KEYNOTE-775 / Study 309)</a:t>
            </a:r>
            <a:br>
              <a:rPr lang="en-GB" sz="2800" b="1" dirty="0"/>
            </a:br>
            <a:r>
              <a:rPr lang="en-GB" sz="2800" b="1" dirty="0"/>
              <a:t>Efficacy : Proven superior ORR: Patients were 2x as likely to respond with </a:t>
            </a:r>
            <a:r>
              <a:rPr lang="en-GB" sz="2800" b="1" dirty="0" err="1"/>
              <a:t>Pembro</a:t>
            </a:r>
            <a:r>
              <a:rPr lang="en-GB" sz="2800" b="1" dirty="0"/>
              <a:t> + Lenvatinib (30%) vs doxorubicin or paclitaxel alone (15%) at protocol-specified interim analysis</a:t>
            </a:r>
            <a:br>
              <a:rPr lang="en-GB" sz="2800" b="1" dirty="0">
                <a:highlight>
                  <a:srgbClr val="00FFFF"/>
                </a:highlight>
              </a:rPr>
            </a:br>
            <a:endParaRPr lang="en-GB" sz="2800" b="1" dirty="0">
              <a:highlight>
                <a:srgbClr val="00FFFF"/>
              </a:highlight>
            </a:endParaRPr>
          </a:p>
        </p:txBody>
      </p:sp>
      <p:sp>
        <p:nvSpPr>
          <p:cNvPr id="9" name="TextBox 8">
            <a:extLst>
              <a:ext uri="{FF2B5EF4-FFF2-40B4-BE49-F238E27FC236}">
                <a16:creationId xmlns:a16="http://schemas.microsoft.com/office/drawing/2014/main" id="{3D6D4D32-5336-CF78-AB0C-CB573403274B}"/>
              </a:ext>
            </a:extLst>
          </p:cNvPr>
          <p:cNvSpPr txBox="1"/>
          <p:nvPr/>
        </p:nvSpPr>
        <p:spPr>
          <a:xfrm rot="10800000" flipV="1">
            <a:off x="6851902" y="3234455"/>
            <a:ext cx="5620512" cy="584775"/>
          </a:xfrm>
          <a:prstGeom prst="rect">
            <a:avLst/>
          </a:prstGeom>
          <a:noFill/>
        </p:spPr>
        <p:txBody>
          <a:bodyPr wrap="square">
            <a:spAutoFit/>
          </a:bodyPr>
          <a:lstStyle/>
          <a:p>
            <a:r>
              <a:rPr lang="en-GB" sz="1600" dirty="0">
                <a:highlight>
                  <a:srgbClr val="00FFFF"/>
                </a:highlight>
              </a:rPr>
              <a:t>Doubled ORR with </a:t>
            </a:r>
            <a:r>
              <a:rPr lang="en-GB" sz="1600" dirty="0" err="1">
                <a:highlight>
                  <a:srgbClr val="00FFFF"/>
                </a:highlight>
              </a:rPr>
              <a:t>Pembro</a:t>
            </a:r>
            <a:r>
              <a:rPr lang="en-GB" sz="1600" dirty="0">
                <a:highlight>
                  <a:srgbClr val="00FFFF"/>
                </a:highlight>
              </a:rPr>
              <a:t> + </a:t>
            </a:r>
            <a:r>
              <a:rPr lang="en-GB" sz="1600" dirty="0" err="1">
                <a:highlight>
                  <a:srgbClr val="00FFFF"/>
                </a:highlight>
              </a:rPr>
              <a:t>Lenvima</a:t>
            </a:r>
            <a:r>
              <a:rPr lang="en-GB" sz="1600" dirty="0">
                <a:highlight>
                  <a:srgbClr val="00FFFF"/>
                </a:highlight>
              </a:rPr>
              <a:t> vs doxorubicin or paclitaxel.</a:t>
            </a:r>
          </a:p>
        </p:txBody>
      </p:sp>
      <p:pic>
        <p:nvPicPr>
          <p:cNvPr id="6" name="Picture 5">
            <a:extLst>
              <a:ext uri="{FF2B5EF4-FFF2-40B4-BE49-F238E27FC236}">
                <a16:creationId xmlns:a16="http://schemas.microsoft.com/office/drawing/2014/main" id="{0B2DC6C7-9D9C-2F75-3C92-CC23036E3B1B}"/>
              </a:ext>
            </a:extLst>
          </p:cNvPr>
          <p:cNvPicPr>
            <a:picLocks noChangeAspect="1"/>
          </p:cNvPicPr>
          <p:nvPr/>
        </p:nvPicPr>
        <p:blipFill>
          <a:blip r:embed="rId2"/>
          <a:srcRect l="24600" t="24355" r="25000" b="18934"/>
          <a:stretch>
            <a:fillRect/>
          </a:stretch>
        </p:blipFill>
        <p:spPr>
          <a:xfrm>
            <a:off x="707135" y="2058348"/>
            <a:ext cx="6144768" cy="3889248"/>
          </a:xfrm>
          <a:prstGeom prst="rect">
            <a:avLst/>
          </a:prstGeom>
        </p:spPr>
      </p:pic>
      <p:pic>
        <p:nvPicPr>
          <p:cNvPr id="8" name="Picture 7">
            <a:extLst>
              <a:ext uri="{FF2B5EF4-FFF2-40B4-BE49-F238E27FC236}">
                <a16:creationId xmlns:a16="http://schemas.microsoft.com/office/drawing/2014/main" id="{96670A07-B95F-B361-FD34-1C9376932A03}"/>
              </a:ext>
            </a:extLst>
          </p:cNvPr>
          <p:cNvPicPr>
            <a:picLocks noChangeAspect="1"/>
          </p:cNvPicPr>
          <p:nvPr/>
        </p:nvPicPr>
        <p:blipFill>
          <a:blip r:embed="rId3"/>
          <a:srcRect l="8000" r="14600" b="13275"/>
          <a:stretch>
            <a:fillRect/>
          </a:stretch>
        </p:blipFill>
        <p:spPr>
          <a:xfrm>
            <a:off x="4718304" y="2171700"/>
            <a:ext cx="7303008" cy="4602854"/>
          </a:xfrm>
          <a:prstGeom prst="rect">
            <a:avLst/>
          </a:prstGeom>
          <a:ln w="111125">
            <a:solidFill>
              <a:srgbClr val="002060"/>
            </a:solidFill>
          </a:ln>
        </p:spPr>
      </p:pic>
    </p:spTree>
    <p:extLst>
      <p:ext uri="{BB962C8B-B14F-4D97-AF65-F5344CB8AC3E}">
        <p14:creationId xmlns:p14="http://schemas.microsoft.com/office/powerpoint/2010/main" val="33617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D22D-7BED-56C8-6DFA-63BA66ED0CD9}"/>
              </a:ext>
            </a:extLst>
          </p:cNvPr>
          <p:cNvSpPr>
            <a:spLocks noGrp="1"/>
          </p:cNvSpPr>
          <p:nvPr>
            <p:ph type="title"/>
          </p:nvPr>
        </p:nvSpPr>
        <p:spPr/>
        <p:txBody>
          <a:bodyPr/>
          <a:lstStyle/>
          <a:p>
            <a:r>
              <a:rPr lang="en-GB" dirty="0"/>
              <a:t>Efficacy</a:t>
            </a:r>
          </a:p>
        </p:txBody>
      </p:sp>
      <p:pic>
        <p:nvPicPr>
          <p:cNvPr id="4" name="Picture 3">
            <a:extLst>
              <a:ext uri="{FF2B5EF4-FFF2-40B4-BE49-F238E27FC236}">
                <a16:creationId xmlns:a16="http://schemas.microsoft.com/office/drawing/2014/main" id="{5A31ED1D-A968-7173-9D62-2DE1227376D9}"/>
              </a:ext>
            </a:extLst>
          </p:cNvPr>
          <p:cNvPicPr>
            <a:picLocks noChangeAspect="1"/>
          </p:cNvPicPr>
          <p:nvPr/>
        </p:nvPicPr>
        <p:blipFill>
          <a:blip r:embed="rId2"/>
          <a:stretch>
            <a:fillRect/>
          </a:stretch>
        </p:blipFill>
        <p:spPr>
          <a:xfrm>
            <a:off x="4263764" y="685800"/>
            <a:ext cx="7928236" cy="6858000"/>
          </a:xfrm>
          <a:prstGeom prst="rect">
            <a:avLst/>
          </a:prstGeom>
        </p:spPr>
      </p:pic>
      <p:sp>
        <p:nvSpPr>
          <p:cNvPr id="6" name="TextBox 5">
            <a:extLst>
              <a:ext uri="{FF2B5EF4-FFF2-40B4-BE49-F238E27FC236}">
                <a16:creationId xmlns:a16="http://schemas.microsoft.com/office/drawing/2014/main" id="{366A339F-760D-D25C-364A-339FBD649A67}"/>
              </a:ext>
            </a:extLst>
          </p:cNvPr>
          <p:cNvSpPr txBox="1"/>
          <p:nvPr/>
        </p:nvSpPr>
        <p:spPr>
          <a:xfrm>
            <a:off x="755374" y="2626380"/>
            <a:ext cx="3414029" cy="3139321"/>
          </a:xfrm>
          <a:prstGeom prst="rect">
            <a:avLst/>
          </a:prstGeom>
          <a:noFill/>
        </p:spPr>
        <p:txBody>
          <a:bodyPr wrap="square">
            <a:spAutoFit/>
          </a:bodyPr>
          <a:lstStyle/>
          <a:p>
            <a:pPr algn="l"/>
            <a:r>
              <a:rPr lang="en-GB" dirty="0"/>
              <a:t>Overall, more patients in the </a:t>
            </a:r>
            <a:r>
              <a:rPr lang="en-GB" dirty="0" err="1"/>
              <a:t>lenvatinib</a:t>
            </a:r>
            <a:r>
              <a:rPr lang="en-GB" dirty="0"/>
              <a:t>–pembrolizumab group than in the chemotherapy group had </a:t>
            </a:r>
            <a:r>
              <a:rPr lang="en-GB" dirty="0" err="1">
                <a:highlight>
                  <a:srgbClr val="FFFF00"/>
                </a:highlight>
              </a:rPr>
              <a:t>tumor</a:t>
            </a:r>
            <a:r>
              <a:rPr lang="en-GB" dirty="0">
                <a:highlight>
                  <a:srgbClr val="FFFF00"/>
                </a:highlight>
              </a:rPr>
              <a:t> shrinkage </a:t>
            </a:r>
            <a:r>
              <a:rPr lang="ar-SY" dirty="0"/>
              <a:t>. </a:t>
            </a:r>
          </a:p>
          <a:p>
            <a:r>
              <a:rPr lang="en-GB" dirty="0"/>
              <a:t>Although the trial was not designed or powered to compare </a:t>
            </a:r>
            <a:r>
              <a:rPr lang="en-GB" dirty="0" err="1"/>
              <a:t>lenvatinib</a:t>
            </a:r>
            <a:r>
              <a:rPr lang="en-GB" dirty="0"/>
              <a:t> plus pembrolizumab with chemotherapy in the </a:t>
            </a:r>
            <a:r>
              <a:rPr lang="en-GB" dirty="0" err="1">
                <a:highlight>
                  <a:srgbClr val="FFFF00"/>
                </a:highlight>
              </a:rPr>
              <a:t>dMMR</a:t>
            </a:r>
            <a:r>
              <a:rPr lang="en-GB" dirty="0">
                <a:highlight>
                  <a:srgbClr val="FFFF00"/>
                </a:highlight>
              </a:rPr>
              <a:t> population, clinically meaningful </a:t>
            </a:r>
            <a:r>
              <a:rPr lang="en-GB" dirty="0"/>
              <a:t>improvement was observed across efficacy end points</a:t>
            </a:r>
          </a:p>
        </p:txBody>
      </p:sp>
    </p:spTree>
    <p:extLst>
      <p:ext uri="{BB962C8B-B14F-4D97-AF65-F5344CB8AC3E}">
        <p14:creationId xmlns:p14="http://schemas.microsoft.com/office/powerpoint/2010/main" val="333601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A65C-C9FA-014A-E1EE-6958881C4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E4099-892C-A9AC-5B3C-21380FF8FC9D}"/>
              </a:ext>
            </a:extLst>
          </p:cNvPr>
          <p:cNvSpPr>
            <a:spLocks noGrp="1"/>
          </p:cNvSpPr>
          <p:nvPr>
            <p:ph type="title"/>
          </p:nvPr>
        </p:nvSpPr>
        <p:spPr>
          <a:xfrm>
            <a:off x="685800" y="685800"/>
            <a:ext cx="10287000" cy="1485900"/>
          </a:xfrm>
        </p:spPr>
        <p:txBody>
          <a:bodyPr>
            <a:normAutofit/>
          </a:bodyPr>
          <a:lstStyle/>
          <a:p>
            <a:r>
              <a:rPr lang="en-GB" sz="3600" dirty="0"/>
              <a:t>Exposure and Safety</a:t>
            </a:r>
          </a:p>
        </p:txBody>
      </p:sp>
      <p:pic>
        <p:nvPicPr>
          <p:cNvPr id="3" name="Picture 2">
            <a:extLst>
              <a:ext uri="{FF2B5EF4-FFF2-40B4-BE49-F238E27FC236}">
                <a16:creationId xmlns:a16="http://schemas.microsoft.com/office/drawing/2014/main" id="{C827DB68-74B9-8674-7C01-312BC355805C}"/>
              </a:ext>
            </a:extLst>
          </p:cNvPr>
          <p:cNvPicPr>
            <a:picLocks noChangeAspect="1"/>
          </p:cNvPicPr>
          <p:nvPr/>
        </p:nvPicPr>
        <p:blipFill>
          <a:blip r:embed="rId2"/>
          <a:stretch>
            <a:fillRect/>
          </a:stretch>
        </p:blipFill>
        <p:spPr>
          <a:xfrm>
            <a:off x="5133772" y="0"/>
            <a:ext cx="7058228" cy="6579704"/>
          </a:xfrm>
          <a:prstGeom prst="rect">
            <a:avLst/>
          </a:prstGeom>
        </p:spPr>
      </p:pic>
      <p:sp>
        <p:nvSpPr>
          <p:cNvPr id="7" name="TextBox 6">
            <a:extLst>
              <a:ext uri="{FF2B5EF4-FFF2-40B4-BE49-F238E27FC236}">
                <a16:creationId xmlns:a16="http://schemas.microsoft.com/office/drawing/2014/main" id="{CF5F655D-AE9C-1D30-C9F1-54643CB9D478}"/>
              </a:ext>
            </a:extLst>
          </p:cNvPr>
          <p:cNvSpPr txBox="1"/>
          <p:nvPr/>
        </p:nvSpPr>
        <p:spPr>
          <a:xfrm>
            <a:off x="944217" y="1490870"/>
            <a:ext cx="4005469" cy="3477875"/>
          </a:xfrm>
          <a:prstGeom prst="rect">
            <a:avLst/>
          </a:prstGeom>
          <a:noFill/>
        </p:spPr>
        <p:txBody>
          <a:bodyPr wrap="square">
            <a:spAutoFit/>
          </a:bodyPr>
          <a:lstStyle/>
          <a:p>
            <a:r>
              <a:rPr lang="en-GB" sz="2000" dirty="0"/>
              <a:t>The most common serious adverse events were hypertension (in 4.2% of the patients) with </a:t>
            </a:r>
            <a:r>
              <a:rPr lang="en-GB" sz="2000" dirty="0" err="1"/>
              <a:t>lenvatinib</a:t>
            </a:r>
            <a:r>
              <a:rPr lang="en-GB" sz="2000" dirty="0"/>
              <a:t> plus pembrolizumab and febrile neutropenia (in 4.1%) with chemotherapy. </a:t>
            </a:r>
          </a:p>
          <a:p>
            <a:r>
              <a:rPr lang="en-GB" sz="2000" dirty="0"/>
              <a:t>Grade 5 adverse events occurred in 5.7% of the patients receiving </a:t>
            </a:r>
            <a:r>
              <a:rPr lang="en-GB" sz="2000" dirty="0" err="1"/>
              <a:t>lenvatinib</a:t>
            </a:r>
            <a:r>
              <a:rPr lang="en-GB" sz="2000" dirty="0"/>
              <a:t> plus pembrolizumab and in 4.9% of those receiving chemotherapy.</a:t>
            </a:r>
          </a:p>
        </p:txBody>
      </p:sp>
    </p:spTree>
    <p:extLst>
      <p:ext uri="{BB962C8B-B14F-4D97-AF65-F5344CB8AC3E}">
        <p14:creationId xmlns:p14="http://schemas.microsoft.com/office/powerpoint/2010/main" val="167557131"/>
      </p:ext>
    </p:extLst>
  </p:cSld>
  <p:clrMapOvr>
    <a:masterClrMapping/>
  </p:clrMapOvr>
</p:sld>
</file>

<file path=ppt/theme/theme1.xml><?xml version="1.0" encoding="utf-8"?>
<a:theme xmlns:a="http://schemas.openxmlformats.org/drawingml/2006/main" name="1_Cro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1309</Words>
  <Application>Microsoft Office PowerPoint</Application>
  <PresentationFormat>Widescreen</PresentationFormat>
  <Paragraphs>83</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Franklin Gothic Book</vt:lpstr>
      <vt:lpstr>Roche Sans Medium</vt:lpstr>
      <vt:lpstr>1_Crop</vt:lpstr>
      <vt:lpstr>ESMO 2025 : Endometrial Cancer: A Five-year durability signal Pembrolizumab + lenvatinib (KEYNOTE-775 / Study 309)</vt:lpstr>
      <vt:lpstr>Concern  </vt:lpstr>
      <vt:lpstr> Endometrial cancer : Global Incidence&amp; Statistics </vt:lpstr>
      <vt:lpstr>ESMO 2025 : Endometrial Cancer: A Five-Year Durability Signal Pembrolizumab + lenvatinib (KEYNOTE-775 / Study 309)  The FIRST AND ONLY anti–PD-1 + TKI combination approved for adult patients with certain types of advanced endometrial carcinoma.</vt:lpstr>
      <vt:lpstr>Pembrolizumab + lenvatinib (KEYNOTE-775 / Study 309) Efficacy : Focus on OS</vt:lpstr>
      <vt:lpstr>Pembrolizumab + Lenvatinib (KEYNOTE-775 / Study 309) Efficacy : Focus on progression-free survival </vt:lpstr>
      <vt:lpstr>Pembrolizumab + Lenvatinib (KEYNOTE-775 / Study 309) Efficacy : Proven superior ORR: Patients were 2x as likely to respond with Pembro + Lenvatinib (30%) vs doxorubicin or paclitaxel alone (15%) at protocol-specified interim analysis </vt:lpstr>
      <vt:lpstr>Efficacy</vt:lpstr>
      <vt:lpstr>Exposure and Safety</vt:lpstr>
      <vt:lpstr>Pembrolizumab + Lenvatinib (KEYNOTE-775 / Study 309) Focus on fatal and serious adverse reactions </vt:lpstr>
      <vt:lpstr>Pembrolizumab + Lenvatinib (KEYNOTE-775 / Study 309) Focus on fatal and serious adverse reactions </vt:lpstr>
      <vt:lpstr>PowerPoint Presentation</vt:lpstr>
      <vt:lpstr>Pembrolizumab + lenvatinib (KEYNOTE-775 / Study 309)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Maha Manachi</dc:creator>
  <cp:lastModifiedBy>Maha Manachi</cp:lastModifiedBy>
  <cp:revision>36</cp:revision>
  <dcterms:created xsi:type="dcterms:W3CDTF">2025-11-30T21:55:09Z</dcterms:created>
  <dcterms:modified xsi:type="dcterms:W3CDTF">2025-12-05T05:08:35Z</dcterms:modified>
</cp:coreProperties>
</file>